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256" r:id="rId5"/>
    <p:sldId id="283" r:id="rId6"/>
    <p:sldId id="302" r:id="rId7"/>
    <p:sldId id="308" r:id="rId8"/>
    <p:sldId id="303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306" r:id="rId21"/>
    <p:sldId id="325" r:id="rId22"/>
    <p:sldId id="320" r:id="rId23"/>
    <p:sldId id="321" r:id="rId24"/>
    <p:sldId id="322" r:id="rId25"/>
    <p:sldId id="323" r:id="rId26"/>
    <p:sldId id="301" r:id="rId27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637" autoAdjust="0"/>
    <p:restoredTop sz="94718" autoAdjust="0"/>
  </p:normalViewPr>
  <p:slideViewPr>
    <p:cSldViewPr snapToGrid="0">
      <p:cViewPr varScale="1">
        <p:scale>
          <a:sx n="71" d="100"/>
          <a:sy n="71" d="100"/>
        </p:scale>
        <p:origin x="66" y="186"/>
      </p:cViewPr>
      <p:guideLst/>
    </p:cSldViewPr>
  </p:slideViewPr>
  <p:outlineViewPr>
    <p:cViewPr>
      <p:scale>
        <a:sx n="33" d="100"/>
        <a:sy n="33" d="100"/>
      </p:scale>
      <p:origin x="0" y="-3254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6" d="100"/>
        <a:sy n="126" d="100"/>
      </p:scale>
      <p:origin x="0" y="-23462"/>
    </p:cViewPr>
  </p:sorterViewPr>
  <p:notesViewPr>
    <p:cSldViewPr snapToGrid="0">
      <p:cViewPr varScale="1">
        <p:scale>
          <a:sx n="86" d="100"/>
          <a:sy n="86" d="100"/>
        </p:scale>
        <p:origin x="307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Relationship Id="rId35" Type="http://schemas.microsoft.com/office/2018/10/relationships/authors" Target="author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3B129C17-9205-4554-BF5C-070656C216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B41E939-D5BE-4B7F-BCD2-05DCC4E5E8C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F58C64D-66BC-4563-89FD-54DD4A2A4C9D}" type="datetime1">
              <a:rPr lang="es-ES" smtClean="0"/>
              <a:t>16/05/2025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61800B1-1D76-46D4-ADAF-FD5EA7AFBE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CBFA674-DC58-422B-8963-09FD1B05EDD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A42FE58-2C2A-433E-A3EF-B39ACF9731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35657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CFEAA-907C-4EDC-A00E-1E4C041D46F2}" type="datetime1">
              <a:rPr lang="es-ES" smtClean="0"/>
              <a:t>16/05/2025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97DC217-DF71-1A49-B3EA-559F1F43B0FF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3" y="1122363"/>
            <a:ext cx="7096933" cy="2387600"/>
          </a:xfrm>
        </p:spPr>
        <p:txBody>
          <a:bodyPr rtlCol="0"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02038"/>
            <a:ext cx="9500507" cy="806675"/>
          </a:xfrm>
        </p:spPr>
        <p:txBody>
          <a:bodyPr rtlCol="0">
            <a:noAutofit/>
          </a:bodyPr>
          <a:lstStyle>
            <a:lvl1pPr marL="0" indent="0" algn="l">
              <a:buNone/>
              <a:defRPr sz="32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 noProof="0" dirty="0"/>
              <a:t>Haga clic para editar el estilo de subtítulo del patrón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AC79249-FDC0-364D-A734-AE1DE1605D28}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902465C8-266D-104C-9C49-323DF4A8277E}"/>
              </a:ext>
            </a:extLst>
          </p:cNvPr>
          <p:cNvSpPr/>
          <p:nvPr userDrawn="1"/>
        </p:nvSpPr>
        <p:spPr>
          <a:xfrm>
            <a:off x="583746" y="4960030"/>
            <a:ext cx="1551214" cy="155121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37979A1C-BF60-B345-A664-2E4F7A3461EB}"/>
              </a:ext>
            </a:extLst>
          </p:cNvPr>
          <p:cNvSpPr/>
          <p:nvPr userDrawn="1"/>
        </p:nvSpPr>
        <p:spPr>
          <a:xfrm>
            <a:off x="1" y="4571999"/>
            <a:ext cx="1118508" cy="1118508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9" name="Forma libre 8">
            <a:extLst>
              <a:ext uri="{FF2B5EF4-FFF2-40B4-BE49-F238E27FC236}">
                <a16:creationId xmlns:a16="http://schemas.microsoft.com/office/drawing/2014/main" id="{58080B3E-915C-2D4C-8608-596E1BFD6387}"/>
              </a:ext>
            </a:extLst>
          </p:cNvPr>
          <p:cNvSpPr/>
          <p:nvPr userDrawn="1"/>
        </p:nvSpPr>
        <p:spPr>
          <a:xfrm>
            <a:off x="1" y="5739492"/>
            <a:ext cx="1118508" cy="1118508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F15FBB50-09C8-B64E-AE57-67C5E70810CB}"/>
              </a:ext>
            </a:extLst>
          </p:cNvPr>
          <p:cNvGrpSpPr/>
          <p:nvPr userDrawn="1"/>
        </p:nvGrpSpPr>
        <p:grpSpPr>
          <a:xfrm>
            <a:off x="8264427" y="-3419"/>
            <a:ext cx="3927573" cy="3165022"/>
            <a:chOff x="9857014" y="13834"/>
            <a:chExt cx="2334986" cy="1881641"/>
          </a:xfrm>
        </p:grpSpPr>
        <p:sp>
          <p:nvSpPr>
            <p:cNvPr id="15" name="Forma libre 14">
              <a:extLst>
                <a:ext uri="{FF2B5EF4-FFF2-40B4-BE49-F238E27FC236}">
                  <a16:creationId xmlns:a16="http://schemas.microsoft.com/office/drawing/2014/main" id="{EFBF1E52-11FA-DC48-B7AD-75734232FFE8}"/>
                </a:ext>
              </a:extLst>
            </p:cNvPr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/>
            </a:p>
          </p:txBody>
        </p:sp>
        <p:sp>
          <p:nvSpPr>
            <p:cNvPr id="16" name="Forma libre 15">
              <a:extLst>
                <a:ext uri="{FF2B5EF4-FFF2-40B4-BE49-F238E27FC236}">
                  <a16:creationId xmlns:a16="http://schemas.microsoft.com/office/drawing/2014/main" id="{4850B620-49F5-3748-84AF-682555D52792}"/>
                </a:ext>
              </a:extLst>
            </p:cNvPr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/>
            </a:p>
          </p:txBody>
        </p:sp>
      </p:grpSp>
      <p:sp>
        <p:nvSpPr>
          <p:cNvPr id="22" name="Forma libre 21">
            <a:extLst>
              <a:ext uri="{FF2B5EF4-FFF2-40B4-BE49-F238E27FC236}">
                <a16:creationId xmlns:a16="http://schemas.microsoft.com/office/drawing/2014/main" id="{BC68F289-2744-2F48-893A-3F17911625C8}"/>
              </a:ext>
            </a:extLst>
          </p:cNvPr>
          <p:cNvSpPr/>
          <p:nvPr userDrawn="1"/>
        </p:nvSpPr>
        <p:spPr>
          <a:xfrm>
            <a:off x="0" y="-1"/>
            <a:ext cx="1167493" cy="1167493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9E240E8A-950E-7946-826C-415CB5DACA43}"/>
              </a:ext>
            </a:extLst>
          </p:cNvPr>
          <p:cNvSpPr/>
          <p:nvPr userDrawn="1"/>
        </p:nvSpPr>
        <p:spPr>
          <a:xfrm>
            <a:off x="11024507" y="4580708"/>
            <a:ext cx="1167493" cy="2277292"/>
          </a:xfrm>
          <a:custGeom>
            <a:avLst/>
            <a:gdLst>
              <a:gd name="connsiteX0" fmla="*/ 1167473 w 1167493"/>
              <a:gd name="connsiteY0" fmla="*/ 0 h 2272167"/>
              <a:gd name="connsiteX1" fmla="*/ 1167493 w 1167493"/>
              <a:gd name="connsiteY1" fmla="*/ 0 h 2272167"/>
              <a:gd name="connsiteX2" fmla="*/ 1167493 w 1167493"/>
              <a:gd name="connsiteY2" fmla="*/ 492960 h 2272167"/>
              <a:gd name="connsiteX3" fmla="*/ 1167493 w 1167493"/>
              <a:gd name="connsiteY3" fmla="*/ 720385 h 2272167"/>
              <a:gd name="connsiteX4" fmla="*/ 1167493 w 1167493"/>
              <a:gd name="connsiteY4" fmla="*/ 2272167 h 2272167"/>
              <a:gd name="connsiteX5" fmla="*/ 0 w 1167493"/>
              <a:gd name="connsiteY5" fmla="*/ 2272167 h 2272167"/>
              <a:gd name="connsiteX6" fmla="*/ 0 w 1167493"/>
              <a:gd name="connsiteY6" fmla="*/ 1898074 h 2272167"/>
              <a:gd name="connsiteX7" fmla="*/ 0 w 1167493"/>
              <a:gd name="connsiteY7" fmla="*/ 1271597 h 2272167"/>
              <a:gd name="connsiteX8" fmla="*/ 0 w 1167493"/>
              <a:gd name="connsiteY8" fmla="*/ 1177688 h 2272167"/>
              <a:gd name="connsiteX9" fmla="*/ 1048124 w 1167493"/>
              <a:gd name="connsiteY9" fmla="*/ 6080 h 2272167"/>
              <a:gd name="connsiteX10" fmla="*/ 1167473 w 1167493"/>
              <a:gd name="connsiteY10" fmla="*/ 0 h 2272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67493" h="2272167">
                <a:moveTo>
                  <a:pt x="1167473" y="0"/>
                </a:moveTo>
                <a:lnTo>
                  <a:pt x="1167493" y="0"/>
                </a:lnTo>
                <a:lnTo>
                  <a:pt x="1167493" y="492960"/>
                </a:lnTo>
                <a:lnTo>
                  <a:pt x="1167493" y="720385"/>
                </a:lnTo>
                <a:lnTo>
                  <a:pt x="1167493" y="2272167"/>
                </a:lnTo>
                <a:lnTo>
                  <a:pt x="0" y="2272167"/>
                </a:lnTo>
                <a:lnTo>
                  <a:pt x="0" y="1898074"/>
                </a:lnTo>
                <a:lnTo>
                  <a:pt x="0" y="1271597"/>
                </a:lnTo>
                <a:lnTo>
                  <a:pt x="0" y="1177688"/>
                </a:lnTo>
                <a:cubicBezTo>
                  <a:pt x="0" y="567919"/>
                  <a:pt x="459408" y="66389"/>
                  <a:pt x="1048124" y="6080"/>
                </a:cubicBezTo>
                <a:lnTo>
                  <a:pt x="116747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pic>
        <p:nvPicPr>
          <p:cNvPr id="7" name="Imagen 6" descr="Un letrero de color blanco&#10;&#10;Descripción generada automáticamente con confianza media">
            <a:extLst>
              <a:ext uri="{FF2B5EF4-FFF2-40B4-BE49-F238E27FC236}">
                <a16:creationId xmlns:a16="http://schemas.microsoft.com/office/drawing/2014/main" id="{C94B1175-9C9B-CA2F-5155-EAF301EAD3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2481" y="4839419"/>
            <a:ext cx="1681144" cy="1802920"/>
          </a:xfrm>
          <a:prstGeom prst="rect">
            <a:avLst/>
          </a:prstGeom>
        </p:spPr>
      </p:pic>
      <p:sp>
        <p:nvSpPr>
          <p:cNvPr id="8" name="Marcador de número de diapositiva 5">
            <a:extLst>
              <a:ext uri="{FF2B5EF4-FFF2-40B4-BE49-F238E27FC236}">
                <a16:creationId xmlns:a16="http://schemas.microsoft.com/office/drawing/2014/main" id="{12F34E13-2D32-9E98-56B7-55A4AD6289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ido 2-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>
            <a:extLst>
              <a:ext uri="{FF2B5EF4-FFF2-40B4-BE49-F238E27FC236}">
                <a16:creationId xmlns:a16="http://schemas.microsoft.com/office/drawing/2014/main" id="{ABA2A58C-57B7-834C-8F5C-3299322411B1}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orma libre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/>
            </a:p>
          </p:txBody>
        </p:sp>
        <p:sp>
          <p:nvSpPr>
            <p:cNvPr id="14" name="Forma libre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87563"/>
            <a:ext cx="9779182" cy="3366813"/>
          </a:xfrm>
        </p:spPr>
        <p:txBody>
          <a:bodyPr rtlCol="0"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12" name="Marcador de número de diapositiva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ido 3-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a libre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5" name="Forma libre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rot="5400000" flipH="1">
            <a:off x="1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87561"/>
            <a:ext cx="9779182" cy="3366815"/>
          </a:xfrm>
        </p:spPr>
        <p:txBody>
          <a:bodyPr rtlCol="0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+mn-lt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+mn-lt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+mn-lt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12" name="Marcador de número de diapositiva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569275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4-1 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528319"/>
            <a:ext cx="9779182" cy="4828497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4" name="Forma libre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5" name="Forma libre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6" name="Forma libre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8082092" y="5590903"/>
            <a:ext cx="1572380" cy="1267097"/>
            <a:chOff x="7413403" y="4976359"/>
            <a:chExt cx="2334986" cy="1881641"/>
          </a:xfrm>
        </p:grpSpPr>
        <p:sp>
          <p:nvSpPr>
            <p:cNvPr id="7" name="Forma libre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>
                <a:latin typeface="+mn-lt"/>
              </a:endParaRPr>
            </a:p>
          </p:txBody>
        </p:sp>
        <p:sp>
          <p:nvSpPr>
            <p:cNvPr id="8" name="Forma libre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>
                <a:latin typeface="+mn-lt"/>
              </a:endParaRPr>
            </a:p>
          </p:txBody>
        </p:sp>
      </p:grpSp>
      <p:sp>
        <p:nvSpPr>
          <p:cNvPr id="12" name="Marcador de número de diapositiva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42754740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ido 4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17467"/>
            <a:ext cx="9779182" cy="3366815"/>
          </a:xfrm>
        </p:spPr>
        <p:txBody>
          <a:bodyPr rtlCol="0"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Forma libre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5" name="Forma libre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>
              <a:latin typeface="+mn-lt"/>
            </a:endParaRPr>
          </a:p>
        </p:txBody>
      </p:sp>
      <p:sp>
        <p:nvSpPr>
          <p:cNvPr id="6" name="Forma libre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8082092" y="5590903"/>
            <a:ext cx="1572380" cy="1267097"/>
            <a:chOff x="7413403" y="4976359"/>
            <a:chExt cx="2334986" cy="1881641"/>
          </a:xfrm>
        </p:grpSpPr>
        <p:sp>
          <p:nvSpPr>
            <p:cNvPr id="7" name="Forma libre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>
                <a:latin typeface="+mn-lt"/>
              </a:endParaRPr>
            </a:p>
          </p:txBody>
        </p:sp>
        <p:sp>
          <p:nvSpPr>
            <p:cNvPr id="8" name="Forma libre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>
                <a:latin typeface="+mn-lt"/>
              </a:endParaRPr>
            </a:p>
          </p:txBody>
        </p:sp>
      </p:grpSp>
      <p:sp>
        <p:nvSpPr>
          <p:cNvPr id="12" name="Marcador de número de diapositiva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4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05689"/>
            <a:ext cx="4663440" cy="3351127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4" name="Forma libre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5" name="Forma libre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6" name="Forma libre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8082092" y="5590903"/>
            <a:ext cx="1572380" cy="1267097"/>
            <a:chOff x="7413403" y="4976359"/>
            <a:chExt cx="2334986" cy="1881641"/>
          </a:xfrm>
        </p:grpSpPr>
        <p:sp>
          <p:nvSpPr>
            <p:cNvPr id="7" name="Forma libre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>
                <a:latin typeface="+mn-lt"/>
              </a:endParaRPr>
            </a:p>
          </p:txBody>
        </p:sp>
        <p:sp>
          <p:nvSpPr>
            <p:cNvPr id="8" name="Forma libre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>
                <a:latin typeface="+mn-lt"/>
              </a:endParaRPr>
            </a:p>
          </p:txBody>
        </p:sp>
      </p:grpSp>
      <p:sp>
        <p:nvSpPr>
          <p:cNvPr id="12" name="Marcador de número de diapositiva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83235" y="2005689"/>
            <a:ext cx="4663440" cy="3351127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8692592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ido 4-2 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528203"/>
            <a:ext cx="4663440" cy="2828613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Forma libre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5" name="Forma libre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6" name="Forma libre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8082092" y="5590903"/>
            <a:ext cx="1572380" cy="1267097"/>
            <a:chOff x="7413403" y="4976359"/>
            <a:chExt cx="2334986" cy="1881641"/>
          </a:xfrm>
        </p:grpSpPr>
        <p:sp>
          <p:nvSpPr>
            <p:cNvPr id="7" name="Forma libre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>
                <a:latin typeface="+mn-lt"/>
              </a:endParaRPr>
            </a:p>
          </p:txBody>
        </p:sp>
        <p:sp>
          <p:nvSpPr>
            <p:cNvPr id="8" name="Forma libre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>
                <a:latin typeface="+mn-lt"/>
              </a:endParaRPr>
            </a:p>
          </p:txBody>
        </p:sp>
      </p:grpSp>
      <p:sp>
        <p:nvSpPr>
          <p:cNvPr id="12" name="Marcador de número de diapositiva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83235" y="2528203"/>
            <a:ext cx="4663440" cy="2828613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0B33DABA-7BF5-1147-BA5E-63B92F220E5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167493" y="2005689"/>
            <a:ext cx="4663440" cy="522514"/>
          </a:xfrm>
        </p:spPr>
        <p:txBody>
          <a:bodyPr rtlCol="0"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1B05BEE9-8BC0-EC44-B913-DB6426DF2EA7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83235" y="2005689"/>
            <a:ext cx="4663440" cy="522514"/>
          </a:xfrm>
        </p:spPr>
        <p:txBody>
          <a:bodyPr rtlCol="0"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1319127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4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1" y="2003804"/>
            <a:ext cx="3218688" cy="3351127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Forma libre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rot="5400000">
            <a:off x="8580896" y="0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5" name="Forma libre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>
            <a:off x="-2364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>
              <a:latin typeface="+mn-lt"/>
            </a:endParaRPr>
          </a:p>
        </p:txBody>
      </p:sp>
      <p:sp>
        <p:nvSpPr>
          <p:cNvPr id="6" name="Forma libre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 rot="5400000" flipH="1">
            <a:off x="11258144" y="5924144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>
              <a:latin typeface="+mn-lt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2587417" y="5590903"/>
            <a:ext cx="1572380" cy="1267097"/>
            <a:chOff x="7413403" y="4976359"/>
            <a:chExt cx="2334986" cy="1881641"/>
          </a:xfrm>
        </p:grpSpPr>
        <p:sp>
          <p:nvSpPr>
            <p:cNvPr id="7" name="Forma libre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>
                <a:latin typeface="+mn-lt"/>
              </a:endParaRPr>
            </a:p>
          </p:txBody>
        </p:sp>
        <p:sp>
          <p:nvSpPr>
            <p:cNvPr id="8" name="Forma libre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>
                <a:latin typeface="+mn-lt"/>
              </a:endParaRPr>
            </a:p>
          </p:txBody>
        </p:sp>
      </p:grp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83787" y="2003804"/>
            <a:ext cx="3173279" cy="3351127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16" name="Marcador de contenido 2">
            <a:extLst>
              <a:ext uri="{FF2B5EF4-FFF2-40B4-BE49-F238E27FC236}">
                <a16:creationId xmlns:a16="http://schemas.microsoft.com/office/drawing/2014/main" id="{43D62993-A055-DF4F-9286-4FFE3A5C7FD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200082" y="2003804"/>
            <a:ext cx="3173279" cy="3351127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12" name="Marcador de número de diapositiva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1346471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4-3 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1" y="2526318"/>
            <a:ext cx="3218688" cy="2828613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Forma libre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rot="5400000">
            <a:off x="8580896" y="0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5" name="Forma libre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>
            <a:off x="-2364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>
              <a:latin typeface="+mn-lt"/>
            </a:endParaRPr>
          </a:p>
        </p:txBody>
      </p:sp>
      <p:sp>
        <p:nvSpPr>
          <p:cNvPr id="6" name="Forma libre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 rot="5400000" flipH="1">
            <a:off x="11258144" y="5924144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>
              <a:latin typeface="+mn-lt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2587417" y="5590903"/>
            <a:ext cx="1572380" cy="1267097"/>
            <a:chOff x="7413403" y="4976359"/>
            <a:chExt cx="2334986" cy="1881641"/>
          </a:xfrm>
        </p:grpSpPr>
        <p:sp>
          <p:nvSpPr>
            <p:cNvPr id="7" name="Forma libre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>
                <a:latin typeface="+mn-lt"/>
              </a:endParaRPr>
            </a:p>
          </p:txBody>
        </p:sp>
        <p:sp>
          <p:nvSpPr>
            <p:cNvPr id="8" name="Forma libre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>
                <a:latin typeface="+mn-lt"/>
              </a:endParaRPr>
            </a:p>
          </p:txBody>
        </p:sp>
      </p:grp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83787" y="2526318"/>
            <a:ext cx="3173279" cy="2828613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1B05BEE9-8BC0-EC44-B913-DB6426DF2EA7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83788" y="2003804"/>
            <a:ext cx="3173278" cy="522514"/>
          </a:xfrm>
        </p:spPr>
        <p:txBody>
          <a:bodyPr rtlCol="0"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16" name="Marcador de contenido 2">
            <a:extLst>
              <a:ext uri="{FF2B5EF4-FFF2-40B4-BE49-F238E27FC236}">
                <a16:creationId xmlns:a16="http://schemas.microsoft.com/office/drawing/2014/main" id="{43D62993-A055-DF4F-9286-4FFE3A5C7FD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200082" y="2526318"/>
            <a:ext cx="3173279" cy="2828613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17" name="Marcador de contenido 2">
            <a:extLst>
              <a:ext uri="{FF2B5EF4-FFF2-40B4-BE49-F238E27FC236}">
                <a16:creationId xmlns:a16="http://schemas.microsoft.com/office/drawing/2014/main" id="{A896DA2E-4448-254C-86D1-9E16E63CC6A0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200083" y="2003804"/>
            <a:ext cx="3173278" cy="522514"/>
          </a:xfrm>
        </p:spPr>
        <p:txBody>
          <a:bodyPr rtlCol="0"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12" name="Marcador de número de diapositiva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19" name="Marcador de contenido 2">
            <a:extLst>
              <a:ext uri="{FF2B5EF4-FFF2-40B4-BE49-F238E27FC236}">
                <a16:creationId xmlns:a16="http://schemas.microsoft.com/office/drawing/2014/main" id="{142C055D-747F-98A1-F51F-90E1F4FE7B1A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167491" y="1999912"/>
            <a:ext cx="3218687" cy="522514"/>
          </a:xfrm>
        </p:spPr>
        <p:txBody>
          <a:bodyPr rtlCol="0"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7569764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do el equip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ítulo 1">
            <a:extLst>
              <a:ext uri="{FF2B5EF4-FFF2-40B4-BE49-F238E27FC236}">
                <a16:creationId xmlns:a16="http://schemas.microsoft.com/office/drawing/2014/main" id="{6825B690-1AD7-4243-AC42-D2CF19B7B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430" y="381000"/>
            <a:ext cx="10678142" cy="1325563"/>
          </a:xfrm>
        </p:spPr>
        <p:txBody>
          <a:bodyPr lIns="0" rtlCol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6" name="Marcador de posición de imagen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0429" y="2068734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31" name="Marcador de texto 28">
            <a:extLst>
              <a:ext uri="{FF2B5EF4-FFF2-40B4-BE49-F238E27FC236}">
                <a16:creationId xmlns:a16="http://schemas.microsoft.com/office/drawing/2014/main" id="{1825005B-0520-EC49-9A5C-554CB700387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0430" y="2994545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32" name="Marcador de texto 28">
            <a:extLst>
              <a:ext uri="{FF2B5EF4-FFF2-40B4-BE49-F238E27FC236}">
                <a16:creationId xmlns:a16="http://schemas.microsoft.com/office/drawing/2014/main" id="{B6697B92-AF89-2C46-BC1E-6CB47E8EA4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50429" y="3379791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Título</a:t>
            </a:r>
          </a:p>
        </p:txBody>
      </p:sp>
      <p:sp>
        <p:nvSpPr>
          <p:cNvPr id="33" name="Marcador de posición de imagen 23">
            <a:extLst>
              <a:ext uri="{FF2B5EF4-FFF2-40B4-BE49-F238E27FC236}">
                <a16:creationId xmlns:a16="http://schemas.microsoft.com/office/drawing/2014/main" id="{FA9FEBB0-45F1-DF45-89C4-B343F8B20BA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549397" y="2068734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34" name="Marcador de texto 28">
            <a:extLst>
              <a:ext uri="{FF2B5EF4-FFF2-40B4-BE49-F238E27FC236}">
                <a16:creationId xmlns:a16="http://schemas.microsoft.com/office/drawing/2014/main" id="{EF331731-A7FC-C245-A9C1-0B1A2E994DB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549398" y="2994545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35" name="Marcador de texto 28">
            <a:extLst>
              <a:ext uri="{FF2B5EF4-FFF2-40B4-BE49-F238E27FC236}">
                <a16:creationId xmlns:a16="http://schemas.microsoft.com/office/drawing/2014/main" id="{313B974E-E762-EE48-B2DF-C8F10DF7344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549397" y="3379791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Título</a:t>
            </a:r>
          </a:p>
        </p:txBody>
      </p:sp>
      <p:sp>
        <p:nvSpPr>
          <p:cNvPr id="36" name="Marcador de posición de imagen 23">
            <a:extLst>
              <a:ext uri="{FF2B5EF4-FFF2-40B4-BE49-F238E27FC236}">
                <a16:creationId xmlns:a16="http://schemas.microsoft.com/office/drawing/2014/main" id="{8BA62E8C-79E6-D245-B706-FFB1E051B2D6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348367" y="2068734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37" name="Marcador de texto 28">
            <a:extLst>
              <a:ext uri="{FF2B5EF4-FFF2-40B4-BE49-F238E27FC236}">
                <a16:creationId xmlns:a16="http://schemas.microsoft.com/office/drawing/2014/main" id="{4199EE50-5386-0446-8ADA-23C1B0D6EA4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48368" y="2994545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38" name="Marcador de texto 28">
            <a:extLst>
              <a:ext uri="{FF2B5EF4-FFF2-40B4-BE49-F238E27FC236}">
                <a16:creationId xmlns:a16="http://schemas.microsoft.com/office/drawing/2014/main" id="{478AB5CA-B5A5-934D-BF51-1485953A703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48367" y="3379791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Título</a:t>
            </a:r>
          </a:p>
        </p:txBody>
      </p:sp>
      <p:sp>
        <p:nvSpPr>
          <p:cNvPr id="39" name="Marcador de posición de imagen 23">
            <a:extLst>
              <a:ext uri="{FF2B5EF4-FFF2-40B4-BE49-F238E27FC236}">
                <a16:creationId xmlns:a16="http://schemas.microsoft.com/office/drawing/2014/main" id="{3D78BE06-1FC7-3C43-BD15-F4137B564B58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9147335" y="2068734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0" name="Marcador de texto 28">
            <a:extLst>
              <a:ext uri="{FF2B5EF4-FFF2-40B4-BE49-F238E27FC236}">
                <a16:creationId xmlns:a16="http://schemas.microsoft.com/office/drawing/2014/main" id="{14F01FCC-4797-0343-8739-20331C751C1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147336" y="2994545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41" name="Marcador de texto 28">
            <a:extLst>
              <a:ext uri="{FF2B5EF4-FFF2-40B4-BE49-F238E27FC236}">
                <a16:creationId xmlns:a16="http://schemas.microsoft.com/office/drawing/2014/main" id="{33FBE6CA-EC7A-1A4B-ADA3-6B78F2DE09C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7335" y="3379791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Título</a:t>
            </a:r>
          </a:p>
        </p:txBody>
      </p:sp>
      <p:sp>
        <p:nvSpPr>
          <p:cNvPr id="42" name="Marcador de posición de imagen 23">
            <a:extLst>
              <a:ext uri="{FF2B5EF4-FFF2-40B4-BE49-F238E27FC236}">
                <a16:creationId xmlns:a16="http://schemas.microsoft.com/office/drawing/2014/main" id="{6DD7CCE4-AD48-B64F-909E-F88961FBDFC5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750429" y="4118551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3" name="Marcador de texto 28">
            <a:extLst>
              <a:ext uri="{FF2B5EF4-FFF2-40B4-BE49-F238E27FC236}">
                <a16:creationId xmlns:a16="http://schemas.microsoft.com/office/drawing/2014/main" id="{C076E7E2-3D95-EA47-BF86-444615F1F14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50430" y="5044362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44" name="Marcador de texto 28">
            <a:extLst>
              <a:ext uri="{FF2B5EF4-FFF2-40B4-BE49-F238E27FC236}">
                <a16:creationId xmlns:a16="http://schemas.microsoft.com/office/drawing/2014/main" id="{612499D2-373C-3940-97A5-FCA8B245B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50429" y="5429608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Título</a:t>
            </a:r>
          </a:p>
        </p:txBody>
      </p:sp>
      <p:sp>
        <p:nvSpPr>
          <p:cNvPr id="45" name="Marcador de posición de imagen 23">
            <a:extLst>
              <a:ext uri="{FF2B5EF4-FFF2-40B4-BE49-F238E27FC236}">
                <a16:creationId xmlns:a16="http://schemas.microsoft.com/office/drawing/2014/main" id="{24B34D6D-4F7E-3942-B8D7-9970BDE53C10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3549397" y="4118551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6" name="Marcador de texto 28">
            <a:extLst>
              <a:ext uri="{FF2B5EF4-FFF2-40B4-BE49-F238E27FC236}">
                <a16:creationId xmlns:a16="http://schemas.microsoft.com/office/drawing/2014/main" id="{D34EDB1D-7E85-D242-B6AE-F6D6907D325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549398" y="5044362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47" name="Marcador de texto 28">
            <a:extLst>
              <a:ext uri="{FF2B5EF4-FFF2-40B4-BE49-F238E27FC236}">
                <a16:creationId xmlns:a16="http://schemas.microsoft.com/office/drawing/2014/main" id="{3E3BFFF0-114B-6D42-B5E0-8020AC2E26B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549397" y="5429608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Título</a:t>
            </a:r>
          </a:p>
        </p:txBody>
      </p:sp>
      <p:sp>
        <p:nvSpPr>
          <p:cNvPr id="48" name="Marcador de posición de imagen 23">
            <a:extLst>
              <a:ext uri="{FF2B5EF4-FFF2-40B4-BE49-F238E27FC236}">
                <a16:creationId xmlns:a16="http://schemas.microsoft.com/office/drawing/2014/main" id="{EB4488EE-E854-724E-95AE-B9943EE249EA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6348367" y="4118551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9" name="Marcador de texto 28">
            <a:extLst>
              <a:ext uri="{FF2B5EF4-FFF2-40B4-BE49-F238E27FC236}">
                <a16:creationId xmlns:a16="http://schemas.microsoft.com/office/drawing/2014/main" id="{C5551B4D-583E-D644-9069-EC096CE76F50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348368" y="5044362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50" name="Marcador de texto 28">
            <a:extLst>
              <a:ext uri="{FF2B5EF4-FFF2-40B4-BE49-F238E27FC236}">
                <a16:creationId xmlns:a16="http://schemas.microsoft.com/office/drawing/2014/main" id="{E30C4783-1643-2243-BB4F-E99E04D9216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348367" y="5429608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Título</a:t>
            </a:r>
          </a:p>
        </p:txBody>
      </p:sp>
      <p:sp>
        <p:nvSpPr>
          <p:cNvPr id="51" name="Marcador de posición de imagen 23">
            <a:extLst>
              <a:ext uri="{FF2B5EF4-FFF2-40B4-BE49-F238E27FC236}">
                <a16:creationId xmlns:a16="http://schemas.microsoft.com/office/drawing/2014/main" id="{7BBADCE0-02E8-3249-8CBA-17D3783DFE70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9147335" y="4118551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52" name="Marcador de texto 28">
            <a:extLst>
              <a:ext uri="{FF2B5EF4-FFF2-40B4-BE49-F238E27FC236}">
                <a16:creationId xmlns:a16="http://schemas.microsoft.com/office/drawing/2014/main" id="{8D294C40-97E4-FF4F-8A02-10FC7D0EE8B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147336" y="5044362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53" name="Marcador de texto 28">
            <a:extLst>
              <a:ext uri="{FF2B5EF4-FFF2-40B4-BE49-F238E27FC236}">
                <a16:creationId xmlns:a16="http://schemas.microsoft.com/office/drawing/2014/main" id="{8B38241F-01B5-574C-A827-67C6352C463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9147335" y="5429608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Título</a:t>
            </a:r>
          </a:p>
        </p:txBody>
      </p:sp>
      <p:sp>
        <p:nvSpPr>
          <p:cNvPr id="23" name="Marcador de número de diapositiva 22">
            <a:extLst>
              <a:ext uri="{FF2B5EF4-FFF2-40B4-BE49-F238E27FC236}">
                <a16:creationId xmlns:a16="http://schemas.microsoft.com/office/drawing/2014/main" id="{CE9F02AC-6DFB-0C47-BC8E-4B0594007F33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0057219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qui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ángulo 29">
            <a:extLst>
              <a:ext uri="{FF2B5EF4-FFF2-40B4-BE49-F238E27FC236}">
                <a16:creationId xmlns:a16="http://schemas.microsoft.com/office/drawing/2014/main" id="{28C225EC-F6EF-1144-834A-F0B91974AA41}"/>
              </a:ext>
            </a:extLst>
          </p:cNvPr>
          <p:cNvSpPr/>
          <p:nvPr userDrawn="1"/>
        </p:nvSpPr>
        <p:spPr>
          <a:xfrm>
            <a:off x="0" y="4934"/>
            <a:ext cx="9857012" cy="68596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31" name="Título 1">
            <a:extLst>
              <a:ext uri="{FF2B5EF4-FFF2-40B4-BE49-F238E27FC236}">
                <a16:creationId xmlns:a16="http://schemas.microsoft.com/office/drawing/2014/main" id="{1E40CEAF-B1BB-174E-A798-3BA60D9C0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430" y="381000"/>
            <a:ext cx="8401624" cy="1325563"/>
          </a:xfrm>
        </p:spPr>
        <p:txBody>
          <a:bodyPr lIns="0" rtlCol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6" name="Marcador de posición de imagen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0429" y="2227758"/>
            <a:ext cx="1200374" cy="1201242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0" name="Marcador de texto 28">
            <a:extLst>
              <a:ext uri="{FF2B5EF4-FFF2-40B4-BE49-F238E27FC236}">
                <a16:creationId xmlns:a16="http://schemas.microsoft.com/office/drawing/2014/main" id="{CC3A7E03-4F06-4380-90A1-845651EEA3C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123351" y="2426400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1" name="Marcador de texto 28">
            <a:extLst>
              <a:ext uri="{FF2B5EF4-FFF2-40B4-BE49-F238E27FC236}">
                <a16:creationId xmlns:a16="http://schemas.microsoft.com/office/drawing/2014/main" id="{31AF5791-727B-438A-A7EF-5D132167C89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3350" y="2811646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Título</a:t>
            </a:r>
          </a:p>
        </p:txBody>
      </p:sp>
      <p:sp>
        <p:nvSpPr>
          <p:cNvPr id="7" name="Marcador de posición de imagen 23">
            <a:extLst>
              <a:ext uri="{FF2B5EF4-FFF2-40B4-BE49-F238E27FC236}">
                <a16:creationId xmlns:a16="http://schemas.microsoft.com/office/drawing/2014/main" id="{9ABA5222-6FD6-405B-8AC8-18022C3659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495813" y="2227758"/>
            <a:ext cx="1200374" cy="1201242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2" name="Marcador de texto 28">
            <a:extLst>
              <a:ext uri="{FF2B5EF4-FFF2-40B4-BE49-F238E27FC236}">
                <a16:creationId xmlns:a16="http://schemas.microsoft.com/office/drawing/2014/main" id="{A1A33FCF-D2EB-478E-8679-428657895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70817" y="2422565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3" name="Marcador de texto 28">
            <a:extLst>
              <a:ext uri="{FF2B5EF4-FFF2-40B4-BE49-F238E27FC236}">
                <a16:creationId xmlns:a16="http://schemas.microsoft.com/office/drawing/2014/main" id="{55274EF8-F641-41B2-89C1-FD94AFA4868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70816" y="2807811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Título</a:t>
            </a:r>
          </a:p>
        </p:txBody>
      </p:sp>
      <p:sp>
        <p:nvSpPr>
          <p:cNvPr id="8" name="Marcador de posición de imagen 23">
            <a:extLst>
              <a:ext uri="{FF2B5EF4-FFF2-40B4-BE49-F238E27FC236}">
                <a16:creationId xmlns:a16="http://schemas.microsoft.com/office/drawing/2014/main" id="{124DE785-775F-4AE4-94B3-FA728188EBA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0429" y="4254273"/>
            <a:ext cx="1200374" cy="1201242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4" name="Marcador de texto 28">
            <a:extLst>
              <a:ext uri="{FF2B5EF4-FFF2-40B4-BE49-F238E27FC236}">
                <a16:creationId xmlns:a16="http://schemas.microsoft.com/office/drawing/2014/main" id="{5A429D4E-B795-4E55-852E-9E161F9EBD3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123351" y="4498793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5" name="Marcador de texto 28">
            <a:extLst>
              <a:ext uri="{FF2B5EF4-FFF2-40B4-BE49-F238E27FC236}">
                <a16:creationId xmlns:a16="http://schemas.microsoft.com/office/drawing/2014/main" id="{41D297CB-52EE-4DE4-AEAC-CD4AAF2BF17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123350" y="4884039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Título</a:t>
            </a:r>
          </a:p>
        </p:txBody>
      </p:sp>
      <p:sp>
        <p:nvSpPr>
          <p:cNvPr id="9" name="Marcador de posición de imagen 23">
            <a:extLst>
              <a:ext uri="{FF2B5EF4-FFF2-40B4-BE49-F238E27FC236}">
                <a16:creationId xmlns:a16="http://schemas.microsoft.com/office/drawing/2014/main" id="{F5694B35-7776-4DB9-9EB7-3AF076EC357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495813" y="4254273"/>
            <a:ext cx="1200374" cy="1201242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6" name="Marcador de texto 28">
            <a:extLst>
              <a:ext uri="{FF2B5EF4-FFF2-40B4-BE49-F238E27FC236}">
                <a16:creationId xmlns:a16="http://schemas.microsoft.com/office/drawing/2014/main" id="{AD7B736B-3A10-499F-8F23-4437982C823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70817" y="4498793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7" name="Marcador de texto 28">
            <a:extLst>
              <a:ext uri="{FF2B5EF4-FFF2-40B4-BE49-F238E27FC236}">
                <a16:creationId xmlns:a16="http://schemas.microsoft.com/office/drawing/2014/main" id="{07165540-290D-4A38-87DE-F52B05BD6A1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870816" y="4884039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s-ES" noProof="0"/>
              <a:t>Título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32334" y="6356350"/>
            <a:ext cx="1167495" cy="365125"/>
          </a:xfrm>
        </p:spPr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19" name="Forma libre 18">
            <a:extLst>
              <a:ext uri="{FF2B5EF4-FFF2-40B4-BE49-F238E27FC236}">
                <a16:creationId xmlns:a16="http://schemas.microsoft.com/office/drawing/2014/main" id="{AAB3BC7E-B34F-EF47-B125-1574C5484E22}"/>
              </a:ext>
            </a:extLst>
          </p:cNvPr>
          <p:cNvSpPr/>
          <p:nvPr userDrawn="1"/>
        </p:nvSpPr>
        <p:spPr>
          <a:xfrm rot="16200000" flipV="1">
            <a:off x="9499940" y="355410"/>
            <a:ext cx="1881641" cy="1167493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21" name="Forma libre 20">
            <a:extLst>
              <a:ext uri="{FF2B5EF4-FFF2-40B4-BE49-F238E27FC236}">
                <a16:creationId xmlns:a16="http://schemas.microsoft.com/office/drawing/2014/main" id="{7CBC82D0-4F72-C649-8B7F-D4B087957B6C}"/>
              </a:ext>
            </a:extLst>
          </p:cNvPr>
          <p:cNvSpPr/>
          <p:nvPr userDrawn="1"/>
        </p:nvSpPr>
        <p:spPr>
          <a:xfrm flipH="1">
            <a:off x="10866436" y="1879977"/>
            <a:ext cx="1325563" cy="1325563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9383F23A-D872-2A4C-B386-A9D269BE694D}"/>
              </a:ext>
            </a:extLst>
          </p:cNvPr>
          <p:cNvSpPr/>
          <p:nvPr userDrawn="1"/>
        </p:nvSpPr>
        <p:spPr>
          <a:xfrm>
            <a:off x="11024507" y="-1664"/>
            <a:ext cx="1167494" cy="1881641"/>
          </a:xfrm>
          <a:custGeom>
            <a:avLst/>
            <a:gdLst>
              <a:gd name="connsiteX0" fmla="*/ 1167473 w 1167494"/>
              <a:gd name="connsiteY0" fmla="*/ 0 h 1881641"/>
              <a:gd name="connsiteX1" fmla="*/ 1167493 w 1167494"/>
              <a:gd name="connsiteY1" fmla="*/ 0 h 1881641"/>
              <a:gd name="connsiteX2" fmla="*/ 1167493 w 1167494"/>
              <a:gd name="connsiteY2" fmla="*/ 714148 h 1881641"/>
              <a:gd name="connsiteX3" fmla="*/ 1166666 w 1167494"/>
              <a:gd name="connsiteY3" fmla="*/ 730534 h 1881641"/>
              <a:gd name="connsiteX4" fmla="*/ 1167494 w 1167494"/>
              <a:gd name="connsiteY4" fmla="*/ 730534 h 1881641"/>
              <a:gd name="connsiteX5" fmla="*/ 1167494 w 1167494"/>
              <a:gd name="connsiteY5" fmla="*/ 1378059 h 1881641"/>
              <a:gd name="connsiteX6" fmla="*/ 1167493 w 1167494"/>
              <a:gd name="connsiteY6" fmla="*/ 1378059 h 1881641"/>
              <a:gd name="connsiteX7" fmla="*/ 1167493 w 1167494"/>
              <a:gd name="connsiteY7" fmla="*/ 1881641 h 1881641"/>
              <a:gd name="connsiteX8" fmla="*/ 0 w 1167494"/>
              <a:gd name="connsiteY8" fmla="*/ 1881641 h 1881641"/>
              <a:gd name="connsiteX9" fmla="*/ 0 w 1167494"/>
              <a:gd name="connsiteY9" fmla="*/ 1234116 h 1881641"/>
              <a:gd name="connsiteX10" fmla="*/ 0 w 1167494"/>
              <a:gd name="connsiteY10" fmla="*/ 1167492 h 1881641"/>
              <a:gd name="connsiteX11" fmla="*/ 1048124 w 1167494"/>
              <a:gd name="connsiteY11" fmla="*/ 6027 h 1881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67494" h="1881641">
                <a:moveTo>
                  <a:pt x="1167473" y="0"/>
                </a:moveTo>
                <a:lnTo>
                  <a:pt x="1167493" y="0"/>
                </a:lnTo>
                <a:lnTo>
                  <a:pt x="1167493" y="714148"/>
                </a:lnTo>
                <a:lnTo>
                  <a:pt x="1166666" y="730534"/>
                </a:lnTo>
                <a:lnTo>
                  <a:pt x="1167494" y="730534"/>
                </a:lnTo>
                <a:lnTo>
                  <a:pt x="1167494" y="1378059"/>
                </a:lnTo>
                <a:lnTo>
                  <a:pt x="1167493" y="1378059"/>
                </a:lnTo>
                <a:lnTo>
                  <a:pt x="1167493" y="1881641"/>
                </a:lnTo>
                <a:lnTo>
                  <a:pt x="0" y="1881641"/>
                </a:lnTo>
                <a:lnTo>
                  <a:pt x="0" y="1234116"/>
                </a:lnTo>
                <a:lnTo>
                  <a:pt x="0" y="1167492"/>
                </a:lnTo>
                <a:cubicBezTo>
                  <a:pt x="0" y="563002"/>
                  <a:pt x="459408" y="65814"/>
                  <a:pt x="1048124" y="60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9221FFDB-AAE2-5943-97A1-82D66AE05DB4}"/>
              </a:ext>
            </a:extLst>
          </p:cNvPr>
          <p:cNvSpPr/>
          <p:nvPr userDrawn="1"/>
        </p:nvSpPr>
        <p:spPr>
          <a:xfrm>
            <a:off x="10334091" y="2737752"/>
            <a:ext cx="1380830" cy="138083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2E58EEF7-63CA-A845-BAC4-9D3BE05918B5}"/>
              </a:ext>
            </a:extLst>
          </p:cNvPr>
          <p:cNvSpPr/>
          <p:nvPr userDrawn="1"/>
        </p:nvSpPr>
        <p:spPr>
          <a:xfrm rot="16200000" flipH="1">
            <a:off x="10667432" y="5333432"/>
            <a:ext cx="1881641" cy="1167493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757A4624-D8ED-2E4B-AF8C-00DFA6A72D5F}"/>
              </a:ext>
            </a:extLst>
          </p:cNvPr>
          <p:cNvSpPr/>
          <p:nvPr userDrawn="1"/>
        </p:nvSpPr>
        <p:spPr>
          <a:xfrm flipV="1">
            <a:off x="9857012" y="3651505"/>
            <a:ext cx="1325563" cy="1325563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29" name="Forma libre 28">
            <a:extLst>
              <a:ext uri="{FF2B5EF4-FFF2-40B4-BE49-F238E27FC236}">
                <a16:creationId xmlns:a16="http://schemas.microsoft.com/office/drawing/2014/main" id="{DF312EF8-91BE-5946-BE31-8CFE107A2FEA}"/>
              </a:ext>
            </a:extLst>
          </p:cNvPr>
          <p:cNvSpPr/>
          <p:nvPr userDrawn="1"/>
        </p:nvSpPr>
        <p:spPr>
          <a:xfrm flipH="1" flipV="1">
            <a:off x="9857013" y="4976359"/>
            <a:ext cx="1167494" cy="1881641"/>
          </a:xfrm>
          <a:custGeom>
            <a:avLst/>
            <a:gdLst>
              <a:gd name="connsiteX0" fmla="*/ 1167473 w 1167494"/>
              <a:gd name="connsiteY0" fmla="*/ 0 h 1881641"/>
              <a:gd name="connsiteX1" fmla="*/ 1167493 w 1167494"/>
              <a:gd name="connsiteY1" fmla="*/ 0 h 1881641"/>
              <a:gd name="connsiteX2" fmla="*/ 1167493 w 1167494"/>
              <a:gd name="connsiteY2" fmla="*/ 714148 h 1881641"/>
              <a:gd name="connsiteX3" fmla="*/ 1166666 w 1167494"/>
              <a:gd name="connsiteY3" fmla="*/ 730534 h 1881641"/>
              <a:gd name="connsiteX4" fmla="*/ 1167494 w 1167494"/>
              <a:gd name="connsiteY4" fmla="*/ 730534 h 1881641"/>
              <a:gd name="connsiteX5" fmla="*/ 1167494 w 1167494"/>
              <a:gd name="connsiteY5" fmla="*/ 1378059 h 1881641"/>
              <a:gd name="connsiteX6" fmla="*/ 1167493 w 1167494"/>
              <a:gd name="connsiteY6" fmla="*/ 1378059 h 1881641"/>
              <a:gd name="connsiteX7" fmla="*/ 1167493 w 1167494"/>
              <a:gd name="connsiteY7" fmla="*/ 1881641 h 1881641"/>
              <a:gd name="connsiteX8" fmla="*/ 0 w 1167494"/>
              <a:gd name="connsiteY8" fmla="*/ 1881641 h 1881641"/>
              <a:gd name="connsiteX9" fmla="*/ 0 w 1167494"/>
              <a:gd name="connsiteY9" fmla="*/ 1234116 h 1881641"/>
              <a:gd name="connsiteX10" fmla="*/ 0 w 1167494"/>
              <a:gd name="connsiteY10" fmla="*/ 1167492 h 1881641"/>
              <a:gd name="connsiteX11" fmla="*/ 1048124 w 1167494"/>
              <a:gd name="connsiteY11" fmla="*/ 6027 h 1881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67494" h="1881641">
                <a:moveTo>
                  <a:pt x="1167473" y="0"/>
                </a:moveTo>
                <a:lnTo>
                  <a:pt x="1167493" y="0"/>
                </a:lnTo>
                <a:lnTo>
                  <a:pt x="1167493" y="714148"/>
                </a:lnTo>
                <a:lnTo>
                  <a:pt x="1166666" y="730534"/>
                </a:lnTo>
                <a:lnTo>
                  <a:pt x="1167494" y="730534"/>
                </a:lnTo>
                <a:lnTo>
                  <a:pt x="1167494" y="1378059"/>
                </a:lnTo>
                <a:lnTo>
                  <a:pt x="1167493" y="1378059"/>
                </a:lnTo>
                <a:lnTo>
                  <a:pt x="1167493" y="1881641"/>
                </a:lnTo>
                <a:lnTo>
                  <a:pt x="0" y="1881641"/>
                </a:lnTo>
                <a:lnTo>
                  <a:pt x="0" y="1234116"/>
                </a:lnTo>
                <a:lnTo>
                  <a:pt x="0" y="1167492"/>
                </a:lnTo>
                <a:cubicBezTo>
                  <a:pt x="0" y="563002"/>
                  <a:pt x="459408" y="65814"/>
                  <a:pt x="1048124" y="60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pic>
        <p:nvPicPr>
          <p:cNvPr id="2" name="Imagen 1" descr="Un letrero de color blanco&#10;&#10;Descripción generada automáticamente con confianza media">
            <a:extLst>
              <a:ext uri="{FF2B5EF4-FFF2-40B4-BE49-F238E27FC236}">
                <a16:creationId xmlns:a16="http://schemas.microsoft.com/office/drawing/2014/main" id="{A1C26168-0CC5-0CC0-9215-67F677F8C9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60703" y="2807811"/>
            <a:ext cx="1132544" cy="1214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419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ítul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orma libre 22">
            <a:extLst>
              <a:ext uri="{FF2B5EF4-FFF2-40B4-BE49-F238E27FC236}">
                <a16:creationId xmlns:a16="http://schemas.microsoft.com/office/drawing/2014/main" id="{067EACEC-C2DD-EA42-8504-176673AD1F20}"/>
              </a:ext>
            </a:extLst>
          </p:cNvPr>
          <p:cNvSpPr/>
          <p:nvPr userDrawn="1"/>
        </p:nvSpPr>
        <p:spPr>
          <a:xfrm>
            <a:off x="0" y="0"/>
            <a:ext cx="8025490" cy="6858000"/>
          </a:xfrm>
          <a:custGeom>
            <a:avLst/>
            <a:gdLst>
              <a:gd name="connsiteX0" fmla="*/ 0 w 8025490"/>
              <a:gd name="connsiteY0" fmla="*/ 0 h 6858000"/>
              <a:gd name="connsiteX1" fmla="*/ 4596490 w 8025490"/>
              <a:gd name="connsiteY1" fmla="*/ 0 h 6858000"/>
              <a:gd name="connsiteX2" fmla="*/ 8025490 w 8025490"/>
              <a:gd name="connsiteY2" fmla="*/ 3429000 h 6858000"/>
              <a:gd name="connsiteX3" fmla="*/ 4596490 w 8025490"/>
              <a:gd name="connsiteY3" fmla="*/ 6858000 h 6858000"/>
              <a:gd name="connsiteX4" fmla="*/ 0 w 802549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25490" h="6858000">
                <a:moveTo>
                  <a:pt x="0" y="0"/>
                </a:moveTo>
                <a:lnTo>
                  <a:pt x="4596490" y="0"/>
                </a:lnTo>
                <a:cubicBezTo>
                  <a:pt x="6490274" y="0"/>
                  <a:pt x="8025490" y="1535216"/>
                  <a:pt x="8025490" y="3429000"/>
                </a:cubicBezTo>
                <a:cubicBezTo>
                  <a:pt x="8025490" y="5322784"/>
                  <a:pt x="6490274" y="6858000"/>
                  <a:pt x="4596490" y="6858000"/>
                </a:cubicBez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1059400"/>
            <a:ext cx="6245912" cy="2387600"/>
          </a:xfrm>
        </p:spPr>
        <p:txBody>
          <a:bodyPr rtlCol="0"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539075"/>
            <a:ext cx="6245912" cy="1406101"/>
          </a:xfrm>
        </p:spPr>
        <p:txBody>
          <a:bodyPr rtlCol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 noProof="0"/>
              <a:t>Haga clic para editar el estilo de subtítulo del patrón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89843C7E-5704-7A46-8974-F3BFA42E7310}"/>
              </a:ext>
            </a:extLst>
          </p:cNvPr>
          <p:cNvGrpSpPr/>
          <p:nvPr userDrawn="1"/>
        </p:nvGrpSpPr>
        <p:grpSpPr>
          <a:xfrm rot="16200000">
            <a:off x="8286528" y="2207195"/>
            <a:ext cx="3032351" cy="2443610"/>
            <a:chOff x="9857014" y="13834"/>
            <a:chExt cx="2334986" cy="1881641"/>
          </a:xfrm>
        </p:grpSpPr>
        <p:sp>
          <p:nvSpPr>
            <p:cNvPr id="15" name="Forma libre 14">
              <a:extLst>
                <a:ext uri="{FF2B5EF4-FFF2-40B4-BE49-F238E27FC236}">
                  <a16:creationId xmlns:a16="http://schemas.microsoft.com/office/drawing/2014/main" id="{EFBF1E52-11FA-DC48-B7AD-75734232FFE8}"/>
                </a:ext>
              </a:extLst>
            </p:cNvPr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/>
            </a:p>
          </p:txBody>
        </p:sp>
        <p:sp>
          <p:nvSpPr>
            <p:cNvPr id="16" name="Forma libre 15">
              <a:extLst>
                <a:ext uri="{FF2B5EF4-FFF2-40B4-BE49-F238E27FC236}">
                  <a16:creationId xmlns:a16="http://schemas.microsoft.com/office/drawing/2014/main" id="{4850B620-49F5-3748-84AF-682555D52792}"/>
                </a:ext>
              </a:extLst>
            </p:cNvPr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/>
            </a:p>
          </p:txBody>
        </p:sp>
      </p:grpSp>
      <p:sp>
        <p:nvSpPr>
          <p:cNvPr id="17" name="Forma libre 16">
            <a:extLst>
              <a:ext uri="{FF2B5EF4-FFF2-40B4-BE49-F238E27FC236}">
                <a16:creationId xmlns:a16="http://schemas.microsoft.com/office/drawing/2014/main" id="{0B179973-08D2-EF40-B516-35E75E906394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8" name="Forma libre 17">
            <a:extLst>
              <a:ext uri="{FF2B5EF4-FFF2-40B4-BE49-F238E27FC236}">
                <a16:creationId xmlns:a16="http://schemas.microsoft.com/office/drawing/2014/main" id="{6C811FF3-E48A-194D-8022-65F8C3A17449}"/>
              </a:ext>
            </a:extLst>
          </p:cNvPr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4" name="Marcador de número de diapositiva 5">
            <a:extLst>
              <a:ext uri="{FF2B5EF4-FFF2-40B4-BE49-F238E27FC236}">
                <a16:creationId xmlns:a16="http://schemas.microsoft.com/office/drawing/2014/main" id="{396FEF22-4534-8FAD-0940-F8473EB7CE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inalizar diapositi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1122363"/>
            <a:ext cx="6220278" cy="2387600"/>
          </a:xfrm>
        </p:spPr>
        <p:txBody>
          <a:bodyPr rtlCol="0"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47896" y="3598850"/>
            <a:ext cx="6220277" cy="2247219"/>
          </a:xfrm>
        </p:spPr>
        <p:txBody>
          <a:bodyPr rtlCol="0">
            <a:no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 noProof="0"/>
              <a:t>Haga clic para editar el estilo de subtítulo del patrón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AC79249-FDC0-364D-A734-AE1DE1605D28}"/>
              </a:ext>
            </a:extLst>
          </p:cNvPr>
          <p:cNvSpPr/>
          <p:nvPr userDrawn="1"/>
        </p:nvSpPr>
        <p:spPr>
          <a:xfrm>
            <a:off x="8264426" y="0"/>
            <a:ext cx="392757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F15FBB50-09C8-B64E-AE57-67C5E70810CB}"/>
              </a:ext>
            </a:extLst>
          </p:cNvPr>
          <p:cNvGrpSpPr/>
          <p:nvPr userDrawn="1"/>
        </p:nvGrpSpPr>
        <p:grpSpPr>
          <a:xfrm>
            <a:off x="8264427" y="3685939"/>
            <a:ext cx="3927573" cy="3178856"/>
            <a:chOff x="9857014" y="13834"/>
            <a:chExt cx="2334986" cy="1881641"/>
          </a:xfrm>
        </p:grpSpPr>
        <p:sp>
          <p:nvSpPr>
            <p:cNvPr id="15" name="Forma libre 14">
              <a:extLst>
                <a:ext uri="{FF2B5EF4-FFF2-40B4-BE49-F238E27FC236}">
                  <a16:creationId xmlns:a16="http://schemas.microsoft.com/office/drawing/2014/main" id="{EFBF1E52-11FA-DC48-B7AD-75734232FFE8}"/>
                </a:ext>
              </a:extLst>
            </p:cNvPr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/>
            </a:p>
          </p:txBody>
        </p:sp>
        <p:sp>
          <p:nvSpPr>
            <p:cNvPr id="16" name="Forma libre 15">
              <a:extLst>
                <a:ext uri="{FF2B5EF4-FFF2-40B4-BE49-F238E27FC236}">
                  <a16:creationId xmlns:a16="http://schemas.microsoft.com/office/drawing/2014/main" id="{4850B620-49F5-3748-84AF-682555D52792}"/>
                </a:ext>
              </a:extLst>
            </p:cNvPr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/>
            </a:p>
          </p:txBody>
        </p:sp>
      </p:grpSp>
      <p:sp>
        <p:nvSpPr>
          <p:cNvPr id="22" name="Forma libre 21">
            <a:extLst>
              <a:ext uri="{FF2B5EF4-FFF2-40B4-BE49-F238E27FC236}">
                <a16:creationId xmlns:a16="http://schemas.microsoft.com/office/drawing/2014/main" id="{BC68F289-2744-2F48-893A-3F17911625C8}"/>
              </a:ext>
            </a:extLst>
          </p:cNvPr>
          <p:cNvSpPr/>
          <p:nvPr userDrawn="1"/>
        </p:nvSpPr>
        <p:spPr>
          <a:xfrm>
            <a:off x="0" y="-1"/>
            <a:ext cx="1167493" cy="1167493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7" name="Forma libre 16">
            <a:extLst>
              <a:ext uri="{FF2B5EF4-FFF2-40B4-BE49-F238E27FC236}">
                <a16:creationId xmlns:a16="http://schemas.microsoft.com/office/drawing/2014/main" id="{39563C76-BC00-DE47-88F5-C24D3CE3325A}"/>
              </a:ext>
            </a:extLst>
          </p:cNvPr>
          <p:cNvSpPr/>
          <p:nvPr userDrawn="1"/>
        </p:nvSpPr>
        <p:spPr>
          <a:xfrm>
            <a:off x="10228214" y="-1"/>
            <a:ext cx="1963787" cy="3178856"/>
          </a:xfrm>
          <a:custGeom>
            <a:avLst/>
            <a:gdLst>
              <a:gd name="connsiteX0" fmla="*/ 0 w 1963787"/>
              <a:gd name="connsiteY0" fmla="*/ 0 h 3178856"/>
              <a:gd name="connsiteX1" fmla="*/ 1963787 w 1963787"/>
              <a:gd name="connsiteY1" fmla="*/ 0 h 3178856"/>
              <a:gd name="connsiteX2" fmla="*/ 1963787 w 1963787"/>
              <a:gd name="connsiteY2" fmla="*/ 1967129 h 3178856"/>
              <a:gd name="connsiteX3" fmla="*/ 1963787 w 1963787"/>
              <a:gd name="connsiteY3" fmla="*/ 2349671 h 3178856"/>
              <a:gd name="connsiteX4" fmla="*/ 1963787 w 1963787"/>
              <a:gd name="connsiteY4" fmla="*/ 3178856 h 3178856"/>
              <a:gd name="connsiteX5" fmla="*/ 1963753 w 1963787"/>
              <a:gd name="connsiteY5" fmla="*/ 3178856 h 3178856"/>
              <a:gd name="connsiteX6" fmla="*/ 1763002 w 1963787"/>
              <a:gd name="connsiteY6" fmla="*/ 3168629 h 3178856"/>
              <a:gd name="connsiteX7" fmla="*/ 0 w 1963787"/>
              <a:gd name="connsiteY7" fmla="*/ 1197921 h 3178856"/>
              <a:gd name="connsiteX8" fmla="*/ 0 w 1963787"/>
              <a:gd name="connsiteY8" fmla="*/ 1039961 h 3178856"/>
              <a:gd name="connsiteX9" fmla="*/ 0 w 1963787"/>
              <a:gd name="connsiteY9" fmla="*/ 0 h 317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63787" h="3178856">
                <a:moveTo>
                  <a:pt x="0" y="0"/>
                </a:moveTo>
                <a:lnTo>
                  <a:pt x="1963787" y="0"/>
                </a:lnTo>
                <a:lnTo>
                  <a:pt x="1963787" y="1967129"/>
                </a:lnTo>
                <a:lnTo>
                  <a:pt x="1963787" y="2349671"/>
                </a:lnTo>
                <a:lnTo>
                  <a:pt x="1963787" y="3178856"/>
                </a:lnTo>
                <a:lnTo>
                  <a:pt x="1963753" y="3178856"/>
                </a:lnTo>
                <a:lnTo>
                  <a:pt x="1763002" y="3168629"/>
                </a:lnTo>
                <a:cubicBezTo>
                  <a:pt x="772749" y="3067186"/>
                  <a:pt x="0" y="2223585"/>
                  <a:pt x="0" y="1197921"/>
                </a:cubicBezTo>
                <a:lnTo>
                  <a:pt x="0" y="1039961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2A62587F-7496-384A-AF40-18FC8CF0709D}"/>
              </a:ext>
            </a:extLst>
          </p:cNvPr>
          <p:cNvSpPr/>
          <p:nvPr userDrawn="1"/>
        </p:nvSpPr>
        <p:spPr>
          <a:xfrm>
            <a:off x="0" y="2276175"/>
            <a:ext cx="1220882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84DB028B-A475-224B-B675-A15A56CAD0BF}"/>
              </a:ext>
            </a:extLst>
          </p:cNvPr>
          <p:cNvSpPr/>
          <p:nvPr userDrawn="1"/>
        </p:nvSpPr>
        <p:spPr>
          <a:xfrm flipH="1">
            <a:off x="8597718" y="3278427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4" name="Forma libre 13">
            <a:extLst>
              <a:ext uri="{FF2B5EF4-FFF2-40B4-BE49-F238E27FC236}">
                <a16:creationId xmlns:a16="http://schemas.microsoft.com/office/drawing/2014/main" id="{61C34955-105B-4D4D-B51D-754C5D38A85D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5" name="Forma libre 14">
            <a:extLst>
              <a:ext uri="{FF2B5EF4-FFF2-40B4-BE49-F238E27FC236}">
                <a16:creationId xmlns:a16="http://schemas.microsoft.com/office/drawing/2014/main" id="{2734DEB1-EC02-2E42-9292-4ADD115060A5}"/>
              </a:ext>
            </a:extLst>
          </p:cNvPr>
          <p:cNvSpPr/>
          <p:nvPr userDrawn="1"/>
        </p:nvSpPr>
        <p:spPr>
          <a:xfrm rot="5400000" flipH="1" flipV="1">
            <a:off x="10344100" y="438098"/>
            <a:ext cx="2285999" cy="1409801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E65DE34-CDB7-41F7-A95A-592B99558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67492" y="2653167"/>
            <a:ext cx="9779183" cy="3436483"/>
          </a:xfrm>
        </p:spPr>
        <p:txBody>
          <a:bodyPr rtlCol="0">
            <a:noAutofit/>
          </a:bodyPr>
          <a:lstStyle>
            <a:lvl1pPr marL="0" indent="0">
              <a:lnSpc>
                <a:spcPct val="150000"/>
              </a:lnSpc>
              <a:buNone/>
              <a:defRPr sz="24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802635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fert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721" y="1684338"/>
            <a:ext cx="8594558" cy="2810460"/>
          </a:xfrm>
        </p:spPr>
        <p:txBody>
          <a:bodyPr rtlCol="0">
            <a:noAutofit/>
          </a:bodyPr>
          <a:lstStyle>
            <a:lvl1pPr algn="ctr">
              <a:lnSpc>
                <a:spcPct val="100000"/>
              </a:lnSpc>
              <a:defRPr sz="460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4C91C146-F9A8-9A4C-9508-8590923B8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1000" y="519405"/>
            <a:ext cx="1364297" cy="1094521"/>
          </a:xfrm>
        </p:spPr>
        <p:txBody>
          <a:bodyPr rtlCol="0"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 rtl="0"/>
            <a:r>
              <a:rPr lang="es-ES" noProof="0"/>
              <a:t>“</a:t>
            </a: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322D6C2B-78AC-DD47-9289-067C968B06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81813" y="4494213"/>
            <a:ext cx="3511550" cy="679450"/>
          </a:xfrm>
        </p:spPr>
        <p:txBody>
          <a:bodyPr rtlCol="0">
            <a:no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457200" indent="0" algn="r">
              <a:buNone/>
              <a:defRPr sz="1800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 algn="r">
              <a:buNone/>
              <a:defRPr sz="1600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9" name="Marcador de texto 7">
            <a:extLst>
              <a:ext uri="{FF2B5EF4-FFF2-40B4-BE49-F238E27FC236}">
                <a16:creationId xmlns:a16="http://schemas.microsoft.com/office/drawing/2014/main" id="{612193CD-03AD-D74D-A5CD-747A9B53F49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609104" y="3399692"/>
            <a:ext cx="1364297" cy="1094521"/>
          </a:xfrm>
        </p:spPr>
        <p:txBody>
          <a:bodyPr rtlCol="0"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 rtl="0"/>
            <a:r>
              <a:rPr lang="es-ES" noProof="0"/>
              <a:t>”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47694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ido 1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87561"/>
            <a:ext cx="9779182" cy="3366815"/>
          </a:xfrm>
        </p:spPr>
        <p:txBody>
          <a:bodyPr rtlCol="0"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4" name="Forma libre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5" name="Forma libre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rot="5400000" flipH="1">
            <a:off x="1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2" name="Marcador de número de diapositiva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pic>
        <p:nvPicPr>
          <p:cNvPr id="6" name="Imagen 5" descr="Un letrero de color blanco&#10;&#10;Descripción generada automáticamente con confianza media">
            <a:extLst>
              <a:ext uri="{FF2B5EF4-FFF2-40B4-BE49-F238E27FC236}">
                <a16:creationId xmlns:a16="http://schemas.microsoft.com/office/drawing/2014/main" id="{2432A2E0-6DB7-86C0-8110-826C19858C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75470" y="169141"/>
            <a:ext cx="1659522" cy="177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81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ido 1a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87561"/>
            <a:ext cx="9779182" cy="3745680"/>
          </a:xfrm>
        </p:spPr>
        <p:txBody>
          <a:bodyPr rtlCol="0"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4" name="Forma libre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5" name="Forma libre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rot="5400000" flipH="1">
            <a:off x="1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2" name="Marcador de número de diapositiva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026640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1-1 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55" y="1029929"/>
            <a:ext cx="9779182" cy="4798142"/>
          </a:xfrm>
        </p:spPr>
        <p:txBody>
          <a:bodyPr rtlCol="0"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4" name="Forma libre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5" name="Forma libre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rot="5400000" flipH="1">
            <a:off x="1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2" name="Marcador de número de diapositiva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451932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1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4" name="Forma libre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5" name="Forma libre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rot="5400000" flipH="1">
            <a:off x="1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2" name="Marcador de número de diapositiva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B4ECAB90-A8A1-D8B6-2CF3-6A6974454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05689"/>
            <a:ext cx="4663440" cy="3869594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9EFB0CAE-23FB-AD57-5B2C-4B266A69E69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83235" y="2005689"/>
            <a:ext cx="4663440" cy="3869594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72608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66" r:id="rId3"/>
    <p:sldLayoutId id="2147483651" r:id="rId4"/>
    <p:sldLayoutId id="2147483654" r:id="rId5"/>
    <p:sldLayoutId id="2147483660" r:id="rId6"/>
    <p:sldLayoutId id="2147483671" r:id="rId7"/>
    <p:sldLayoutId id="2147483669" r:id="rId8"/>
    <p:sldLayoutId id="2147483672" r:id="rId9"/>
    <p:sldLayoutId id="2147483661" r:id="rId10"/>
    <p:sldLayoutId id="2147483663" r:id="rId11"/>
    <p:sldLayoutId id="2147483670" r:id="rId12"/>
    <p:sldLayoutId id="2147483650" r:id="rId13"/>
    <p:sldLayoutId id="2147483667" r:id="rId14"/>
    <p:sldLayoutId id="2147483664" r:id="rId15"/>
    <p:sldLayoutId id="2147483668" r:id="rId16"/>
    <p:sldLayoutId id="2147483665" r:id="rId17"/>
    <p:sldLayoutId id="2147483662" r:id="rId18"/>
    <p:sldLayoutId id="2147483658" r:id="rId1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BB53E3-4554-3F13-5939-30A98F673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470" y="1794086"/>
            <a:ext cx="7557241" cy="2100645"/>
          </a:xfrm>
        </p:spPr>
        <p:txBody>
          <a:bodyPr/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RECURSO DE FORMACIÓN</a:t>
            </a:r>
            <a:r>
              <a:rPr lang="es-ES_tradnl" sz="1800" kern="100" dirty="0">
                <a:effectLst/>
                <a:latin typeface="Gilroy ExtraBold" panose="000009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ES_tradnl" sz="1800" kern="100" dirty="0">
                <a:effectLst/>
                <a:latin typeface="Gilroy ExtraBold" panose="000009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ES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EL </a:t>
            </a:r>
            <a: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PVA</a:t>
            </a:r>
            <a:r>
              <a:rPr lang="es-ES_tradnl" sz="18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Calibri" panose="020F0502020204030204" pitchFamily="34" charset="0"/>
              </a:rPr>
              <a:t>NUESTRO CARNET DE IDENTIDAD EN LA IGLESIA</a:t>
            </a:r>
            <a: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b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EN LA FAMILIA SALESIANA Y EN LA SOCIEDAD</a:t>
            </a:r>
            <a:r>
              <a:rPr lang="es-E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E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ES_tradnl" sz="2000" kern="100" dirty="0">
                <a:effectLst/>
                <a:latin typeface="Gilroy ExtraBold" panose="000009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E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TEMA: ORGANIZACIÓN Y SENTIDO DE PERTENENCIA</a:t>
            </a:r>
            <a:endParaRPr lang="es-ES" sz="1800" kern="100" dirty="0">
              <a:effectLst/>
              <a:latin typeface="Gilroy Ligh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BA7044C-4370-AE56-ACEE-40858132D76D}"/>
              </a:ext>
            </a:extLst>
          </p:cNvPr>
          <p:cNvSpPr txBox="1"/>
          <p:nvPr/>
        </p:nvSpPr>
        <p:spPr>
          <a:xfrm>
            <a:off x="2500128" y="5063914"/>
            <a:ext cx="8275902" cy="1569660"/>
          </a:xfrm>
          <a:prstGeom prst="rect">
            <a:avLst/>
          </a:prstGeom>
          <a:solidFill>
            <a:srgbClr val="09698E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_tradnl" sz="2400">
                <a:solidFill>
                  <a:schemeClr val="bg1"/>
                </a:solidFill>
                <a:latin typeface="Gilroy ExtraBold" panose="00000900000000000000" pitchFamily="50" charset="0"/>
              </a:rPr>
              <a:t>1876-2026 </a:t>
            </a:r>
            <a:br>
              <a:rPr lang="es-ES_tradnl" sz="2400">
                <a:solidFill>
                  <a:schemeClr val="bg1"/>
                </a:solidFill>
                <a:latin typeface="Gilroy ExtraBold" panose="00000900000000000000" pitchFamily="50" charset="0"/>
              </a:rPr>
            </a:br>
            <a:r>
              <a:rPr lang="es-ES_tradnl" sz="2400">
                <a:solidFill>
                  <a:schemeClr val="bg1"/>
                </a:solidFill>
                <a:latin typeface="Gilroy ExtraBold" panose="00000900000000000000" pitchFamily="50" charset="0"/>
              </a:rPr>
              <a:t>150 </a:t>
            </a:r>
            <a:r>
              <a:rPr lang="es-ES_tradnl" sz="2400" err="1">
                <a:solidFill>
                  <a:schemeClr val="bg1"/>
                </a:solidFill>
                <a:latin typeface="Gilroy ExtraBold" panose="00000900000000000000" pitchFamily="50" charset="0"/>
              </a:rPr>
              <a:t>años de los Salesianos Cooperadores</a:t>
            </a:r>
            <a:endParaRPr lang="es-ES_tradnl" sz="2400">
              <a:solidFill>
                <a:schemeClr val="bg1"/>
              </a:solidFill>
              <a:latin typeface="Gilroy ExtraBold" panose="00000900000000000000" pitchFamily="50" charset="0"/>
            </a:endParaRPr>
          </a:p>
          <a:p>
            <a:pPr algn="ctr"/>
            <a:r>
              <a:rPr lang="es-ES_tradnl" sz="2400">
                <a:solidFill>
                  <a:schemeClr val="bg1"/>
                </a:solidFill>
                <a:latin typeface="Gilroy ExtraBold" panose="00000900000000000000" pitchFamily="50" charset="0"/>
              </a:rPr>
              <a:t>Un </a:t>
            </a:r>
            <a:r>
              <a:rPr lang="es-ES_tradnl" sz="2400" err="1">
                <a:solidFill>
                  <a:schemeClr val="bg1"/>
                </a:solidFill>
                <a:latin typeface="Gilroy ExtraBold" panose="00000900000000000000" pitchFamily="50" charset="0"/>
              </a:rPr>
              <a:t>sueño</a:t>
            </a:r>
            <a:r>
              <a:rPr lang="es-ES_tradnl" sz="2400">
                <a:solidFill>
                  <a:schemeClr val="bg1"/>
                </a:solidFill>
                <a:latin typeface="Gilroy ExtraBold" panose="00000900000000000000" pitchFamily="50" charset="0"/>
              </a:rPr>
              <a:t>, una </a:t>
            </a:r>
            <a:r>
              <a:rPr lang="es-ES_tradnl" sz="2400" err="1">
                <a:solidFill>
                  <a:schemeClr val="bg1"/>
                </a:solidFill>
                <a:latin typeface="Gilroy ExtraBold" panose="00000900000000000000" pitchFamily="50" charset="0"/>
              </a:rPr>
              <a:t>promesa</a:t>
            </a:r>
            <a:r>
              <a:rPr lang="es-ES_tradnl" sz="2400">
                <a:solidFill>
                  <a:schemeClr val="bg1"/>
                </a:solidFill>
                <a:latin typeface="Gilroy ExtraBold" panose="00000900000000000000" pitchFamily="50" charset="0"/>
              </a:rPr>
              <a:t>, </a:t>
            </a:r>
            <a:r>
              <a:rPr lang="es-ES_tradnl" sz="2400" err="1">
                <a:solidFill>
                  <a:schemeClr val="bg1"/>
                </a:solidFill>
                <a:latin typeface="Gilroy ExtraBold" panose="00000900000000000000" pitchFamily="50" charset="0"/>
              </a:rPr>
              <a:t>el </a:t>
            </a:r>
            <a:r>
              <a:rPr lang="es-ES_tradnl" sz="2400">
                <a:solidFill>
                  <a:schemeClr val="bg1"/>
                </a:solidFill>
                <a:latin typeface="Gilroy ExtraBold" panose="00000900000000000000" pitchFamily="50" charset="0"/>
              </a:rPr>
              <a:t>futuro </a:t>
            </a:r>
            <a:br>
              <a:rPr lang="es-ES_tradnl" sz="2400">
                <a:solidFill>
                  <a:schemeClr val="bg1"/>
                </a:solidFill>
                <a:latin typeface="Gilroy ExtraBold" panose="00000900000000000000" pitchFamily="50" charset="0"/>
              </a:rPr>
            </a:br>
            <a:r>
              <a:rPr lang="es-ES_tradnl" sz="2400" err="1">
                <a:solidFill>
                  <a:schemeClr val="bg1"/>
                </a:solidFill>
                <a:latin typeface="Gilroy ExtraBold" panose="00000900000000000000" pitchFamily="50" charset="0"/>
              </a:rPr>
              <a:t>Recordar </a:t>
            </a:r>
            <a:r>
              <a:rPr lang="es-ES_tradnl" sz="2400">
                <a:solidFill>
                  <a:schemeClr val="bg1"/>
                </a:solidFill>
                <a:latin typeface="Gilroy ExtraBold" panose="00000900000000000000" pitchFamily="50" charset="0"/>
              </a:rPr>
              <a:t>- Renovar - </a:t>
            </a:r>
            <a:r>
              <a:rPr lang="es-ES_tradnl" sz="2400" err="1">
                <a:solidFill>
                  <a:schemeClr val="bg1"/>
                </a:solidFill>
                <a:latin typeface="Gilroy ExtraBold" panose="00000900000000000000" pitchFamily="50" charset="0"/>
              </a:rPr>
              <a:t>Revivir</a:t>
            </a:r>
            <a:endParaRPr lang="es-ES" sz="2400">
              <a:solidFill>
                <a:schemeClr val="bg1"/>
              </a:solidFill>
              <a:latin typeface="Gilroy ExtraBold" panose="00000900000000000000" pitchFamily="50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62E0939-F27C-2B78-2F88-2BA4B0AA363F}"/>
              </a:ext>
            </a:extLst>
          </p:cNvPr>
          <p:cNvSpPr txBox="1"/>
          <p:nvPr/>
        </p:nvSpPr>
        <p:spPr>
          <a:xfrm>
            <a:off x="740228" y="1393976"/>
            <a:ext cx="2601205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_tradnl" sz="2000" b="1">
                <a:solidFill>
                  <a:srgbClr val="09698E"/>
                </a:solidFill>
                <a:latin typeface="Gilroy Light"/>
              </a:rPr>
              <a:t>Renovar: PVA</a:t>
            </a:r>
            <a:endParaRPr lang="es-ES" sz="2000" b="1">
              <a:solidFill>
                <a:srgbClr val="09698E"/>
              </a:solidFill>
              <a:latin typeface="Gilroy Light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A387FFE-B8CD-BFE7-EAEC-E971669ABA38}"/>
              </a:ext>
            </a:extLst>
          </p:cNvPr>
          <p:cNvSpPr txBox="1"/>
          <p:nvPr/>
        </p:nvSpPr>
        <p:spPr>
          <a:xfrm>
            <a:off x="1412581" y="362924"/>
            <a:ext cx="7489372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_tradnl" sz="2400" b="1" dirty="0">
                <a:solidFill>
                  <a:srgbClr val="09698E"/>
                </a:solidFill>
                <a:latin typeface="Gilroy Light"/>
              </a:rPr>
              <a:t>ASOCIACIÓN DE </a:t>
            </a:r>
            <a:r>
              <a:rPr lang="es-ES_tradnl" sz="2400" b="1" dirty="0" smtClean="0">
                <a:solidFill>
                  <a:srgbClr val="09698E"/>
                </a:solidFill>
                <a:latin typeface="Gilroy Light"/>
              </a:rPr>
              <a:t>LOS SALESIANOS </a:t>
            </a:r>
            <a:r>
              <a:rPr lang="es-ES_tradnl" sz="2400" b="1" dirty="0">
                <a:solidFill>
                  <a:srgbClr val="09698E"/>
                </a:solidFill>
                <a:latin typeface="Gilroy Light"/>
              </a:rPr>
              <a:t>COOPERADORES</a:t>
            </a:r>
            <a:endParaRPr lang="es-ES" sz="2400" b="1" dirty="0">
              <a:solidFill>
                <a:srgbClr val="09698E"/>
              </a:solidFill>
              <a:latin typeface="Gilroy Light"/>
            </a:endParaRPr>
          </a:p>
        </p:txBody>
      </p:sp>
      <p:pic>
        <p:nvPicPr>
          <p:cNvPr id="10" name="Imagen 9" descr="Diagrama&#10;&#10;Descripción generada automáticamente">
            <a:extLst>
              <a:ext uri="{FF2B5EF4-FFF2-40B4-BE49-F238E27FC236}">
                <a16:creationId xmlns:a16="http://schemas.microsoft.com/office/drawing/2014/main" id="{91FA0C78-B632-EDC7-D6D3-E328FE544E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494" y="3353614"/>
            <a:ext cx="1478836" cy="1082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493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A77282-07C8-D227-9BE0-3C5638BCD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AD0AB00-F4A1-E771-845D-62500CA17F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t>10</a:t>
            </a:fld>
            <a:endParaRPr lang="es-ES" noProof="0"/>
          </a:p>
        </p:txBody>
      </p:sp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3F4DFAAF-892A-6948-3A29-5D43D4066A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76" y="5680275"/>
            <a:ext cx="1478836" cy="1082233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A6A24AA2-2C3D-F24C-2A9D-8B6B5B79C701}"/>
              </a:ext>
            </a:extLst>
          </p:cNvPr>
          <p:cNvSpPr txBox="1"/>
          <p:nvPr/>
        </p:nvSpPr>
        <p:spPr>
          <a:xfrm>
            <a:off x="1460885" y="2488256"/>
            <a:ext cx="8913991" cy="3272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b="1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De la </a:t>
            </a:r>
            <a:r>
              <a:rPr lang="de-DE" sz="2400" b="1" kern="100" dirty="0" err="1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afiliación </a:t>
            </a:r>
            <a:r>
              <a:rPr lang="de-DE" sz="2400" b="1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formal al sentimiento de pertenencia</a:t>
            </a:r>
            <a:endParaRPr lang="de-DE" sz="2400" kern="100" dirty="0">
              <a:effectLst/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DE" b="1" kern="100" dirty="0">
              <a:latin typeface="Tenorite Display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Desarrollar un 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sentimiento de pertenencia </a:t>
            </a: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durante la formación 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inicial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Reforzarla mediante la participación 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activa en </a:t>
            </a:r>
            <a:r>
              <a:rPr lang="de-DE" sz="2000" kern="100" dirty="0" smtClean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la vida asociativa y 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la formación continua.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Experimentar el 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espíritu salesiano = signo y criterio de </a:t>
            </a:r>
            <a:r>
              <a:rPr lang="de-DE" sz="2000" kern="100" dirty="0" smtClean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un parentesco 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espiritual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000" b="1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Donde </a:t>
            </a:r>
            <a:r>
              <a:rPr lang="de-DE" sz="2000" b="1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no </a:t>
            </a:r>
            <a:r>
              <a:rPr lang="de-DE" sz="2000" b="1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existe, </a:t>
            </a:r>
            <a:r>
              <a:rPr lang="de-DE" sz="2000" b="1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falta </a:t>
            </a:r>
            <a:r>
              <a:rPr lang="de-DE" sz="2000" b="1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el sentido </a:t>
            </a:r>
            <a:r>
              <a:rPr lang="de-DE" sz="2000" b="1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vital </a:t>
            </a:r>
            <a:r>
              <a:rPr lang="de-DE" sz="2000" b="1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de pertenencia a la Asociación.</a:t>
            </a:r>
            <a:endParaRPr lang="es-ES" dirty="0">
              <a:latin typeface="Tenorite Display" panose="00000500000000000000" pitchFamily="2" charset="0"/>
            </a:endParaRPr>
          </a:p>
        </p:txBody>
      </p:sp>
      <p:sp>
        <p:nvSpPr>
          <p:cNvPr id="7" name="CuadroTexto 2">
            <a:extLst>
              <a:ext uri="{FF2B5EF4-FFF2-40B4-BE49-F238E27FC236}">
                <a16:creationId xmlns:a16="http://schemas.microsoft.com/office/drawing/2014/main" id="{4C486BF4-E29D-F2DE-D943-2DA6D27403CC}"/>
              </a:ext>
            </a:extLst>
          </p:cNvPr>
          <p:cNvSpPr txBox="1"/>
          <p:nvPr/>
        </p:nvSpPr>
        <p:spPr>
          <a:xfrm>
            <a:off x="0" y="208588"/>
            <a:ext cx="10178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+mj-lt"/>
              </a:rPr>
              <a:t>ORGANIZACIÓN Y SENTIDO DE PERTENENCIA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04E1BE55-21B2-E3AB-C383-F322012CBDC8}"/>
              </a:ext>
            </a:extLst>
          </p:cNvPr>
          <p:cNvSpPr txBox="1">
            <a:spLocks/>
          </p:cNvSpPr>
          <p:nvPr/>
        </p:nvSpPr>
        <p:spPr>
          <a:xfrm>
            <a:off x="0" y="1109273"/>
            <a:ext cx="10014128" cy="7029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</a:pPr>
            <a:r>
              <a:rPr lang="fr-CA" sz="2000" dirty="0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¿Por qué son importantes la organización y el sentimiento de pertenencia?</a:t>
            </a:r>
            <a:endParaRPr lang="es-ES" sz="2400" dirty="0">
              <a:latin typeface="Gilroy Light"/>
            </a:endParaRPr>
          </a:p>
        </p:txBody>
      </p:sp>
    </p:spTree>
    <p:extLst>
      <p:ext uri="{BB962C8B-B14F-4D97-AF65-F5344CB8AC3E}">
        <p14:creationId xmlns:p14="http://schemas.microsoft.com/office/powerpoint/2010/main" val="585932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9EB882-8178-9C42-4878-08BFD421D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298E774-42AE-E0D5-76A4-417CEFA67A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t>11</a:t>
            </a:fld>
            <a:endParaRPr lang="es-ES" noProof="0"/>
          </a:p>
        </p:txBody>
      </p:sp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96A1BCBC-502F-76DD-9E63-38D9290F65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76" y="5680275"/>
            <a:ext cx="1478836" cy="1082233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686DE545-A7D6-3ED9-1909-504D98F5081C}"/>
              </a:ext>
            </a:extLst>
          </p:cNvPr>
          <p:cNvSpPr txBox="1"/>
          <p:nvPr/>
        </p:nvSpPr>
        <p:spPr>
          <a:xfrm>
            <a:off x="1819084" y="2582318"/>
            <a:ext cx="8155305" cy="3294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b="1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La pertenencia </a:t>
            </a:r>
            <a:r>
              <a:rPr lang="de-DE" sz="2400" b="1" kern="100" dirty="0" err="1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necesita señales concretas</a:t>
            </a:r>
            <a:endParaRPr lang="de-DE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DE" b="1" kern="100" dirty="0">
              <a:latin typeface="Tenorite Display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Participar activamente en la vida comunitaria de la Asociación.</a:t>
            </a:r>
            <a:endParaRPr lang="de-DE" sz="2000" kern="100" dirty="0">
              <a:effectLst/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Adoptar un estilo de vida acorde con el </a:t>
            </a:r>
            <a:r>
              <a:rPr lang="fr-FR" sz="2000" kern="100" dirty="0" smtClean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PVA</a:t>
            </a:r>
            <a:endParaRPr lang="de-DE" sz="2000" kern="100" dirty="0">
              <a:effectLst/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Vivir su vocación en su entorno profesional</a:t>
            </a:r>
            <a:endParaRPr lang="de-DE" sz="2000" kern="100" dirty="0">
              <a:effectLst/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Vivir la fidelidad a la propia vocación</a:t>
            </a:r>
            <a:endParaRPr lang="de-DE" sz="2000" kern="100" dirty="0">
              <a:effectLst/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e-DE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Compartir el espíritu salesiano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Trabajar juntos en la misión común</a:t>
            </a:r>
            <a:endParaRPr lang="de-DE" sz="2000" kern="100" dirty="0">
              <a:effectLst/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Participar activamente y con alegría en diversas iniciativas</a:t>
            </a:r>
            <a:endParaRPr lang="es-ES" dirty="0">
              <a:latin typeface="Tenorite Display" panose="00000500000000000000" pitchFamily="2" charset="0"/>
            </a:endParaRPr>
          </a:p>
        </p:txBody>
      </p:sp>
      <p:sp>
        <p:nvSpPr>
          <p:cNvPr id="7" name="CuadroTexto 2">
            <a:extLst>
              <a:ext uri="{FF2B5EF4-FFF2-40B4-BE49-F238E27FC236}">
                <a16:creationId xmlns:a16="http://schemas.microsoft.com/office/drawing/2014/main" id="{4C486BF4-E29D-F2DE-D943-2DA6D27403CC}"/>
              </a:ext>
            </a:extLst>
          </p:cNvPr>
          <p:cNvSpPr txBox="1"/>
          <p:nvPr/>
        </p:nvSpPr>
        <p:spPr>
          <a:xfrm>
            <a:off x="4935" y="221158"/>
            <a:ext cx="10178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+mj-lt"/>
              </a:rPr>
              <a:t>ORGANIZACIÓN Y SENTIDO DE PERTENENCIA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04E1BE55-21B2-E3AB-C383-F322012CBDC8}"/>
              </a:ext>
            </a:extLst>
          </p:cNvPr>
          <p:cNvSpPr txBox="1">
            <a:spLocks/>
          </p:cNvSpPr>
          <p:nvPr/>
        </p:nvSpPr>
        <p:spPr>
          <a:xfrm>
            <a:off x="0" y="1124263"/>
            <a:ext cx="10014128" cy="7029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</a:pPr>
            <a:r>
              <a:rPr lang="fr-CA" sz="2000" dirty="0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¿Por qué son importantes la organización y el sentimiento de pertenencia?</a:t>
            </a:r>
            <a:endParaRPr lang="es-ES" sz="2400" dirty="0">
              <a:latin typeface="Gilroy Light"/>
            </a:endParaRPr>
          </a:p>
        </p:txBody>
      </p:sp>
    </p:spTree>
    <p:extLst>
      <p:ext uri="{BB962C8B-B14F-4D97-AF65-F5344CB8AC3E}">
        <p14:creationId xmlns:p14="http://schemas.microsoft.com/office/powerpoint/2010/main" val="31114889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56A54-DE96-82C3-69AA-5E8521BD8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70330BA-724D-E41F-DD1C-0F46CC4273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t>12</a:t>
            </a:fld>
            <a:endParaRPr lang="es-ES" noProof="0"/>
          </a:p>
        </p:txBody>
      </p:sp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73072BA7-7699-E7FA-3EF1-8E2AC51C48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76" y="5680275"/>
            <a:ext cx="1478836" cy="1082233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E0D5BECD-1AB1-0865-6A05-39EC5FA8667D}"/>
              </a:ext>
            </a:extLst>
          </p:cNvPr>
          <p:cNvSpPr txBox="1"/>
          <p:nvPr/>
        </p:nvSpPr>
        <p:spPr>
          <a:xfrm>
            <a:off x="1166777" y="2450969"/>
            <a:ext cx="8847351" cy="231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b="1" kern="100" dirty="0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El </a:t>
            </a:r>
            <a:r>
              <a:rPr lang="de-DE" sz="2400" b="1" kern="100" dirty="0" err="1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fruto del </a:t>
            </a:r>
            <a:r>
              <a:rPr lang="de-DE" sz="2400" b="1" kern="100" dirty="0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sentido de pertenencia</a:t>
            </a:r>
            <a:endParaRPr lang="de-DE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600"/>
              </a:spcAft>
            </a:pPr>
            <a:r>
              <a:rPr lang="fr-FR" sz="2000" b="1" i="1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"El fruto más precioso de la pertenencia vivida en plenitud es la alegría: no un buen humor superficial y pasajero, sino una alegría profunda que se injerta y encuentra sus raíces en la fe compartida y realizada en la acción en favor de los jóvenes</a:t>
            </a:r>
            <a:r>
              <a:rPr lang="fr-FR" sz="2000" b="1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. </a:t>
            </a:r>
          </a:p>
          <a:p>
            <a:pPr lvl="0" algn="r">
              <a:lnSpc>
                <a:spcPct val="107000"/>
              </a:lnSpc>
            </a:pPr>
            <a:r>
              <a:rPr lang="fr-FR" sz="20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(Comentario oficial del </a:t>
            </a:r>
            <a:r>
              <a:rPr lang="fr-FR" sz="2000" dirty="0" smtClean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PVA, </a:t>
            </a:r>
            <a:r>
              <a:rPr lang="fr-FR" sz="20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artículo 28)</a:t>
            </a:r>
            <a:endParaRPr lang="es-ES" dirty="0">
              <a:latin typeface="Tenorite Display" panose="00000500000000000000" pitchFamily="2" charset="0"/>
            </a:endParaRPr>
          </a:p>
        </p:txBody>
      </p:sp>
      <p:sp>
        <p:nvSpPr>
          <p:cNvPr id="7" name="CuadroTexto 2">
            <a:extLst>
              <a:ext uri="{FF2B5EF4-FFF2-40B4-BE49-F238E27FC236}">
                <a16:creationId xmlns:a16="http://schemas.microsoft.com/office/drawing/2014/main" id="{4C486BF4-E29D-F2DE-D943-2DA6D27403CC}"/>
              </a:ext>
            </a:extLst>
          </p:cNvPr>
          <p:cNvSpPr txBox="1"/>
          <p:nvPr/>
        </p:nvSpPr>
        <p:spPr>
          <a:xfrm>
            <a:off x="0" y="212904"/>
            <a:ext cx="10178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+mj-lt"/>
              </a:rPr>
              <a:t>ORGANIZACIÓN Y SENTIDO DE PERTENENCIA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04E1BE55-21B2-E3AB-C383-F322012CBDC8}"/>
              </a:ext>
            </a:extLst>
          </p:cNvPr>
          <p:cNvSpPr txBox="1">
            <a:spLocks/>
          </p:cNvSpPr>
          <p:nvPr/>
        </p:nvSpPr>
        <p:spPr>
          <a:xfrm>
            <a:off x="0" y="1124263"/>
            <a:ext cx="10014128" cy="7029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</a:pPr>
            <a:r>
              <a:rPr lang="fr-CA" sz="2000" dirty="0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¿Por qué son importantes la organización y el sentimiento de pertenencia?</a:t>
            </a:r>
            <a:endParaRPr lang="es-ES" sz="2400" dirty="0">
              <a:latin typeface="Gilroy Light"/>
            </a:endParaRPr>
          </a:p>
        </p:txBody>
      </p:sp>
    </p:spTree>
    <p:extLst>
      <p:ext uri="{BB962C8B-B14F-4D97-AF65-F5344CB8AC3E}">
        <p14:creationId xmlns:p14="http://schemas.microsoft.com/office/powerpoint/2010/main" val="3599956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1F1DF8-BC3B-0EE4-6AE0-406CA39A8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CAD6AA-4F19-E40F-829D-C829BA61F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599" y="1233436"/>
            <a:ext cx="9103659" cy="448076"/>
          </a:xfrm>
        </p:spPr>
        <p:txBody>
          <a:bodyPr/>
          <a:lstStyle/>
          <a:p>
            <a:pPr marL="457200" lvl="1" algn="l" rtl="1">
              <a:lnSpc>
                <a:spcPct val="107000"/>
              </a:lnSpc>
              <a:spcAft>
                <a:spcPts val="800"/>
              </a:spcAft>
            </a:pPr>
            <a:r>
              <a:rPr lang="fr-CA" sz="2000" b="1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¿Cómo podemos ponerlo en práctica en nuestras vidas?</a:t>
            </a:r>
            <a:endParaRPr lang="de-DE" sz="2000" b="1" kern="100" dirty="0">
              <a:effectLst/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5CC2302-8EED-10D0-A111-DBFC4D9FD4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t>13</a:t>
            </a:fld>
            <a:endParaRPr lang="es-ES" noProof="0"/>
          </a:p>
        </p:txBody>
      </p:sp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AEDE3F87-FC17-3CE9-76F9-F44389FEA3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76" y="5680275"/>
            <a:ext cx="1478836" cy="1082233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2268B190-CE3F-E2B4-9D6D-8978D0B1B049}"/>
              </a:ext>
            </a:extLst>
          </p:cNvPr>
          <p:cNvSpPr txBox="1"/>
          <p:nvPr/>
        </p:nvSpPr>
        <p:spPr>
          <a:xfrm>
            <a:off x="1174387" y="2542831"/>
            <a:ext cx="9003934" cy="305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2000" kern="100" dirty="0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Participación en las reuniones periódicas del centro local y de la provincia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2000" kern="100" dirty="0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Participación en los encuentros de oración de la Asociación (presenciales, </a:t>
            </a:r>
            <a:r>
              <a:rPr lang="fr-FR" sz="2000" kern="100" dirty="0" smtClean="0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on-line </a:t>
            </a:r>
            <a:r>
              <a:rPr lang="fr-FR" sz="2000" kern="100" dirty="0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a nivel provincial, regional o mundial).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Participación en los actos regionales de la Asociación </a:t>
            </a:r>
            <a:r>
              <a:rPr lang="fr-FR" sz="2000" kern="100" dirty="0" smtClean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(</a:t>
            </a:r>
            <a:r>
              <a:rPr lang="fr-FR" sz="2000" kern="100" dirty="0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on-line</a:t>
            </a:r>
            <a:r>
              <a:rPr lang="fr-FR" sz="2000" kern="100" dirty="0" smtClean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)</a:t>
            </a:r>
            <a:endParaRPr lang="de-DE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La lectura de los textos, de las tradiciones antiguas y recientes y de las obras de Don Bosco, que nos ayudan a comprender y a permanecer fieles al carisma y a la preciosa herencia que se nos ha confiado. </a:t>
            </a:r>
          </a:p>
          <a:p>
            <a:pPr lvl="0" algn="just">
              <a:lnSpc>
                <a:spcPct val="107000"/>
              </a:lnSpc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     (Véase Directrices e indicaciones para la formación </a:t>
            </a:r>
            <a:r>
              <a:rPr lang="fr-FR" sz="2000" kern="100" dirty="0" smtClean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de los </a:t>
            </a: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SSCC, p. 34)</a:t>
            </a:r>
            <a:endParaRPr lang="de-DE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Disponibilidad de funciones/servicios a distintos niveles</a:t>
            </a:r>
            <a:endParaRPr lang="es-ES" sz="2000" dirty="0">
              <a:latin typeface="Tenorite Display" panose="00000500000000000000" pitchFamily="2" charset="0"/>
            </a:endParaRPr>
          </a:p>
        </p:txBody>
      </p:sp>
      <p:sp>
        <p:nvSpPr>
          <p:cNvPr id="7" name="CuadroTexto 2">
            <a:extLst>
              <a:ext uri="{FF2B5EF4-FFF2-40B4-BE49-F238E27FC236}">
                <a16:creationId xmlns:a16="http://schemas.microsoft.com/office/drawing/2014/main" id="{4C486BF4-E29D-F2DE-D943-2DA6D27403CC}"/>
              </a:ext>
            </a:extLst>
          </p:cNvPr>
          <p:cNvSpPr txBox="1"/>
          <p:nvPr/>
        </p:nvSpPr>
        <p:spPr>
          <a:xfrm>
            <a:off x="404735" y="144431"/>
            <a:ext cx="10178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+mj-lt"/>
              </a:rPr>
              <a:t>ORGANIZACIÓN Y SENTIDO DE PERTENENCIA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3ECAD6AA-4F19-E40F-829D-C829BA61FD3F}"/>
              </a:ext>
            </a:extLst>
          </p:cNvPr>
          <p:cNvSpPr txBox="1">
            <a:spLocks/>
          </p:cNvSpPr>
          <p:nvPr/>
        </p:nvSpPr>
        <p:spPr>
          <a:xfrm>
            <a:off x="228599" y="1760591"/>
            <a:ext cx="10583056" cy="70316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1" rtl="1">
              <a:lnSpc>
                <a:spcPct val="107000"/>
              </a:lnSpc>
            </a:pPr>
            <a:r>
              <a:rPr lang="de-DE" sz="2000" b="1" kern="100" dirty="0" err="1">
                <a:solidFill>
                  <a:sysClr val="windowText" lastClr="000000"/>
                </a:solidFill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Es </a:t>
            </a:r>
            <a:r>
              <a:rPr lang="de-DE" sz="2000" b="1" kern="100" dirty="0">
                <a:solidFill>
                  <a:sysClr val="windowText" lastClr="000000"/>
                </a:solidFill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importante </a:t>
            </a:r>
            <a:r>
              <a:rPr lang="fr-BE" sz="2000" b="1" i="1" kern="100" dirty="0">
                <a:solidFill>
                  <a:sysClr val="windowText" lastClr="000000"/>
                </a:solidFill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"mantener viva la llama" </a:t>
            </a:r>
            <a:r>
              <a:rPr lang="fr-BE" sz="2000" b="1" kern="100" dirty="0">
                <a:solidFill>
                  <a:sysClr val="windowText" lastClr="000000"/>
                </a:solidFill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del amor</a:t>
            </a:r>
          </a:p>
          <a:p>
            <a:pPr marL="360363" lvl="1" algn="r" rtl="1">
              <a:lnSpc>
                <a:spcPct val="107000"/>
              </a:lnSpc>
              <a:spcAft>
                <a:spcPts val="800"/>
              </a:spcAft>
            </a:pPr>
            <a:r>
              <a:rPr lang="fr-BE" sz="2000" b="1" kern="100" dirty="0">
                <a:solidFill>
                  <a:sysClr val="windowText" lastClr="000000"/>
                </a:solidFill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 y pertenencia a la Asociación y a la Familia Salesiana.</a:t>
            </a:r>
            <a:endParaRPr lang="de-DE" sz="2000" b="1" kern="100" dirty="0">
              <a:solidFill>
                <a:sysClr val="windowText" lastClr="000000"/>
              </a:solidFill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1206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7745E-5F26-392B-1F24-73B6FB87FA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F6F2976-88D0-B26D-F412-53C6BECF41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t>14</a:t>
            </a:fld>
            <a:endParaRPr lang="es-ES" noProof="0"/>
          </a:p>
        </p:txBody>
      </p:sp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44406B4F-0223-FD3D-4188-81E3FDFF70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76" y="5680275"/>
            <a:ext cx="1478836" cy="1082233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85D0B56-5580-EE7B-D9AC-03D72111DB1C}"/>
              </a:ext>
            </a:extLst>
          </p:cNvPr>
          <p:cNvSpPr txBox="1"/>
          <p:nvPr/>
        </p:nvSpPr>
        <p:spPr>
          <a:xfrm>
            <a:off x="1064896" y="2189450"/>
            <a:ext cx="8909493" cy="4044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Colaboración con otros grupos de la Familia Salesiana</a:t>
            </a:r>
            <a:endParaRPr lang="de-DE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Apoyo a "</a:t>
            </a:r>
            <a:r>
              <a:rPr lang="fr-FR" sz="2000" i="1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la autonomía económica de la Asociación para que pueda proseguir su misión" </a:t>
            </a: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(art. 22 </a:t>
            </a:r>
            <a:r>
              <a:rPr lang="fr-FR" sz="2000" kern="100" dirty="0" smtClean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del Estatuto) </a:t>
            </a: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en un sentimiento de pertenencia.</a:t>
            </a:r>
            <a:endParaRPr lang="de-DE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Profundización de la Espiritualidad Salesiana (conocimiento de Don Bosco, de la Familia Salesiana), de la historia y de la vida de la Asociación de Salesianos Cooperadores, tanto a nivel mundial como local (Cf. Orientaciones e indicaciones para la formación de los SSCC, p. 54).</a:t>
            </a:r>
            <a:endParaRPr lang="de-DE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Comprensión e interiorización del </a:t>
            </a:r>
            <a:r>
              <a:rPr lang="fr-FR" sz="2000" i="1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Proyecto de Vida Apostólica </a:t>
            </a: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y del comentario al mismo, especialmente en lo que se refiere a la organización y al sentido de pertenencia a la Asociación. (Cf. Orientaciones e indicaciones para la formación de los SSCC, p. 54).</a:t>
            </a:r>
            <a:endParaRPr lang="es-ES" dirty="0">
              <a:latin typeface="Tenorite Display" panose="00000500000000000000" pitchFamily="2" charset="0"/>
            </a:endParaRPr>
          </a:p>
        </p:txBody>
      </p:sp>
      <p:sp>
        <p:nvSpPr>
          <p:cNvPr id="7" name="CuadroTexto 2">
            <a:extLst>
              <a:ext uri="{FF2B5EF4-FFF2-40B4-BE49-F238E27FC236}">
                <a16:creationId xmlns:a16="http://schemas.microsoft.com/office/drawing/2014/main" id="{4C486BF4-E29D-F2DE-D943-2DA6D27403CC}"/>
              </a:ext>
            </a:extLst>
          </p:cNvPr>
          <p:cNvSpPr txBox="1"/>
          <p:nvPr/>
        </p:nvSpPr>
        <p:spPr>
          <a:xfrm>
            <a:off x="0" y="234630"/>
            <a:ext cx="10178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+mj-lt"/>
              </a:rPr>
              <a:t>ORGANIZACIÓN Y SENTIDO DE PERTENENCIA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3ECAD6AA-4F19-E40F-829D-C829BA61FD3F}"/>
              </a:ext>
            </a:extLst>
          </p:cNvPr>
          <p:cNvSpPr txBox="1">
            <a:spLocks/>
          </p:cNvSpPr>
          <p:nvPr/>
        </p:nvSpPr>
        <p:spPr>
          <a:xfrm>
            <a:off x="0" y="1741374"/>
            <a:ext cx="6400802" cy="4480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lvl="1" algn="l" rtl="1">
              <a:lnSpc>
                <a:spcPct val="107000"/>
              </a:lnSpc>
              <a:spcAft>
                <a:spcPts val="800"/>
              </a:spcAft>
            </a:pPr>
            <a:r>
              <a:rPr lang="fr-CA" sz="2000" b="1" kern="100" dirty="0">
                <a:solidFill>
                  <a:sysClr val="windowText" lastClr="000000"/>
                </a:solidFill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¿Cómo podemos ponerlo en práctica en nuestras vidas?</a:t>
            </a:r>
            <a:endParaRPr lang="de-DE" sz="2000" b="1" kern="100" dirty="0">
              <a:solidFill>
                <a:sysClr val="windowText" lastClr="000000"/>
              </a:solidFill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189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9E0F90-8C56-DB07-F31A-48609D8654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0227C97-7D6D-FD40-B2FF-C9C9336482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t>15</a:t>
            </a:fld>
            <a:endParaRPr lang="es-ES" noProof="0"/>
          </a:p>
        </p:txBody>
      </p:sp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6A95E0E1-4C70-6AB0-BF70-F5A15A52BE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76" y="5680275"/>
            <a:ext cx="1478836" cy="1082233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35FB824-E31F-5D1E-4D73-328C1ED479AA}"/>
              </a:ext>
            </a:extLst>
          </p:cNvPr>
          <p:cNvSpPr txBox="1"/>
          <p:nvPr/>
        </p:nvSpPr>
        <p:spPr>
          <a:xfrm>
            <a:off x="1433209" y="2434181"/>
            <a:ext cx="7638026" cy="1673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fr-FR" sz="2400" b="1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La renovación anual del compromiso, en particular, nos ayuda a </a:t>
            </a:r>
            <a:r>
              <a:rPr lang="fr-FR" sz="2400" b="1" i="1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"mantener viva la conciencia de nuestra pertenencia a la Asociación y de nuestra propia vocación". </a:t>
            </a:r>
            <a:r>
              <a:rPr lang="fr-FR" sz="22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(Reglamento, art. 14 § 1)</a:t>
            </a:r>
            <a:endParaRPr lang="es-ES" dirty="0">
              <a:latin typeface="Tenorite Display" panose="00000500000000000000" pitchFamily="2" charset="0"/>
            </a:endParaRPr>
          </a:p>
        </p:txBody>
      </p:sp>
      <p:sp>
        <p:nvSpPr>
          <p:cNvPr id="7" name="CuadroTexto 2">
            <a:extLst>
              <a:ext uri="{FF2B5EF4-FFF2-40B4-BE49-F238E27FC236}">
                <a16:creationId xmlns:a16="http://schemas.microsoft.com/office/drawing/2014/main" id="{4C486BF4-E29D-F2DE-D943-2DA6D27403CC}"/>
              </a:ext>
            </a:extLst>
          </p:cNvPr>
          <p:cNvSpPr txBox="1"/>
          <p:nvPr/>
        </p:nvSpPr>
        <p:spPr>
          <a:xfrm>
            <a:off x="15584" y="214779"/>
            <a:ext cx="10178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+mj-lt"/>
              </a:rPr>
              <a:t>ORGANIZACIÓN Y SENTIDO DE PERTENENCIA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3ECAD6AA-4F19-E40F-829D-C829BA61FD3F}"/>
              </a:ext>
            </a:extLst>
          </p:cNvPr>
          <p:cNvSpPr txBox="1">
            <a:spLocks/>
          </p:cNvSpPr>
          <p:nvPr/>
        </p:nvSpPr>
        <p:spPr>
          <a:xfrm>
            <a:off x="-1" y="1675527"/>
            <a:ext cx="7974107" cy="4480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lvl="1" algn="l" rtl="1">
              <a:lnSpc>
                <a:spcPct val="107000"/>
              </a:lnSpc>
              <a:spcAft>
                <a:spcPts val="800"/>
              </a:spcAft>
            </a:pPr>
            <a:r>
              <a:rPr lang="fr-CA" sz="2000" b="1" kern="100" dirty="0">
                <a:solidFill>
                  <a:sysClr val="windowText" lastClr="000000"/>
                </a:solidFill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¿Cómo podemos ponerlo en práctica en nuestras vidas?</a:t>
            </a:r>
            <a:endParaRPr lang="de-DE" sz="2000" b="1" kern="100" dirty="0">
              <a:solidFill>
                <a:sysClr val="windowText" lastClr="000000"/>
              </a:solidFill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2748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001BC2-16BA-49A9-6FDE-5BA8EBC8F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FD71438-77C3-8CD5-8BA9-FE41F0D0AE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t>16</a:t>
            </a:fld>
            <a:endParaRPr lang="es-ES" noProof="0"/>
          </a:p>
        </p:txBody>
      </p:sp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4E84CE04-8462-B1D1-5AB1-B005C6063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76" y="5680275"/>
            <a:ext cx="1478836" cy="1082233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1E33B95-6FE0-8B06-0A74-4F08152C947E}"/>
              </a:ext>
            </a:extLst>
          </p:cNvPr>
          <p:cNvSpPr txBox="1"/>
          <p:nvPr/>
        </p:nvSpPr>
        <p:spPr>
          <a:xfrm>
            <a:off x="1307185" y="2440988"/>
            <a:ext cx="9185929" cy="305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Boletín y página web de la asociación a distintos niveles: participación y refuerzo del sentimiento de pertenencia.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endParaRPr lang="de-DE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Las reuniones del Consejo Provincial se celebran por turnos en los distintos centros locales: el Consejo Provincial conoce la realidad sobre el </a:t>
            </a:r>
            <a:r>
              <a:rPr lang="fr-FR" sz="2000" kern="100" dirty="0" smtClean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territorio, </a:t>
            </a: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/>
            </a:r>
            <a:b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</a:b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los centros locales se sienten más cerca del Consejo Provincial.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endParaRPr lang="de-DE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Ofertas para varios centros locales juntos: el sentimiento de pertenencia no se limita al nivel más bajo.</a:t>
            </a:r>
            <a:endParaRPr lang="es-ES" sz="2000" dirty="0">
              <a:latin typeface="Tenorite Display" panose="00000500000000000000" pitchFamily="2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26103" y="1665492"/>
            <a:ext cx="6673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b="1" dirty="0">
                <a:latin typeface="Gilroy Light"/>
              </a:rPr>
              <a:t>Buenas prácticas</a:t>
            </a:r>
          </a:p>
        </p:txBody>
      </p:sp>
      <p:sp>
        <p:nvSpPr>
          <p:cNvPr id="8" name="CuadroTexto 2">
            <a:extLst>
              <a:ext uri="{FF2B5EF4-FFF2-40B4-BE49-F238E27FC236}">
                <a16:creationId xmlns:a16="http://schemas.microsoft.com/office/drawing/2014/main" id="{4C486BF4-E29D-F2DE-D943-2DA6D27403CC}"/>
              </a:ext>
            </a:extLst>
          </p:cNvPr>
          <p:cNvSpPr txBox="1"/>
          <p:nvPr/>
        </p:nvSpPr>
        <p:spPr>
          <a:xfrm>
            <a:off x="4935" y="225646"/>
            <a:ext cx="10178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+mj-lt"/>
              </a:rPr>
              <a:t>ORGANIZACIÓN Y SENTIDO DE PERTENENCIA</a:t>
            </a:r>
          </a:p>
        </p:txBody>
      </p:sp>
    </p:spTree>
    <p:extLst>
      <p:ext uri="{BB962C8B-B14F-4D97-AF65-F5344CB8AC3E}">
        <p14:creationId xmlns:p14="http://schemas.microsoft.com/office/powerpoint/2010/main" val="36898939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E1BE55-21B2-E3AB-C383-F322012CB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5" y="1541377"/>
            <a:ext cx="2053652" cy="447864"/>
          </a:xfrm>
        </p:spPr>
        <p:txBody>
          <a:bodyPr/>
          <a:lstStyle/>
          <a:p>
            <a:pPr lvl="0">
              <a:lnSpc>
                <a:spcPct val="107000"/>
              </a:lnSpc>
            </a:pPr>
            <a:r>
              <a:rPr lang="es-ES_tradnl" sz="24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Conclusión</a:t>
            </a:r>
            <a:endParaRPr lang="es-ES" sz="2000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C15C69-CF10-8F79-C8EE-4ED7720D12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t>17</a:t>
            </a:fld>
            <a:endParaRPr lang="es-ES" noProof="0"/>
          </a:p>
        </p:txBody>
      </p:sp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5D7549C2-5AC2-BF45-9F8E-960D2E3D0C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76" y="5680275"/>
            <a:ext cx="1478836" cy="1082233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ABADA59C-1AEC-5154-096F-958E60FAA813}"/>
              </a:ext>
            </a:extLst>
          </p:cNvPr>
          <p:cNvSpPr txBox="1"/>
          <p:nvPr/>
        </p:nvSpPr>
        <p:spPr>
          <a:xfrm>
            <a:off x="908590" y="2503247"/>
            <a:ext cx="9984104" cy="2215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b="1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La pertenencia requiere organización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DE" sz="2000" b="1" kern="100" dirty="0">
              <a:latin typeface="Gilroy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000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Necesidad de que la organización proporcione estructura </a:t>
            </a:r>
            <a:r>
              <a:rPr lang="de-DE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de-DE" sz="2000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apoyo</a:t>
            </a:r>
            <a:endParaRPr lang="de-DE" sz="2000" kern="100" dirty="0">
              <a:effectLst/>
              <a:latin typeface="Gilroy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La organización 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no </a:t>
            </a: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debe convertirse en 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fin en sí misma</a:t>
            </a:r>
            <a:endParaRPr lang="de-DE" sz="2000" kern="100" dirty="0">
              <a:latin typeface="Gilroy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000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La organización nunca debe </a:t>
            </a:r>
            <a:r>
              <a:rPr lang="de-DE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ser más </a:t>
            </a:r>
            <a:r>
              <a:rPr lang="de-DE" sz="2000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importante que nuestro </a:t>
            </a:r>
            <a:r>
              <a:rPr lang="de-DE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sentido de pertenencia</a:t>
            </a:r>
            <a:endParaRPr lang="es-ES" dirty="0">
              <a:latin typeface="Tenorite Display" panose="00000500000000000000" pitchFamily="2" charset="0"/>
            </a:endParaRPr>
          </a:p>
        </p:txBody>
      </p:sp>
      <p:sp>
        <p:nvSpPr>
          <p:cNvPr id="7" name="CuadroTexto 2">
            <a:extLst>
              <a:ext uri="{FF2B5EF4-FFF2-40B4-BE49-F238E27FC236}">
                <a16:creationId xmlns:a16="http://schemas.microsoft.com/office/drawing/2014/main" id="{4C486BF4-E29D-F2DE-D943-2DA6D27403CC}"/>
              </a:ext>
            </a:extLst>
          </p:cNvPr>
          <p:cNvSpPr txBox="1"/>
          <p:nvPr/>
        </p:nvSpPr>
        <p:spPr>
          <a:xfrm>
            <a:off x="4935" y="218972"/>
            <a:ext cx="10178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+mj-lt"/>
              </a:rPr>
              <a:t>ORGANIZACIÓN Y SENTIDO DE PERTENENCIA</a:t>
            </a:r>
          </a:p>
        </p:txBody>
      </p:sp>
    </p:spTree>
    <p:extLst>
      <p:ext uri="{BB962C8B-B14F-4D97-AF65-F5344CB8AC3E}">
        <p14:creationId xmlns:p14="http://schemas.microsoft.com/office/powerpoint/2010/main" val="6868963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5B612-0AAD-A829-64BB-E1778D45F8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765FEC-81E4-CB18-8ACA-561691EE8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33707"/>
            <a:ext cx="4227226" cy="432874"/>
          </a:xfrm>
        </p:spPr>
        <p:txBody>
          <a:bodyPr/>
          <a:lstStyle/>
          <a:p>
            <a:pPr lvl="0">
              <a:lnSpc>
                <a:spcPct val="107000"/>
              </a:lnSpc>
            </a:pPr>
            <a:r>
              <a:rPr lang="es-ES_tradnl" sz="2400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Para reflexionar</a:t>
            </a:r>
            <a:endParaRPr lang="es-ES" sz="2400" dirty="0">
              <a:latin typeface="Gilroy Light"/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B6BF67E-D997-AADE-C819-885E62A24E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t>18</a:t>
            </a:fld>
            <a:endParaRPr lang="es-ES" noProof="0"/>
          </a:p>
        </p:txBody>
      </p:sp>
      <p:pic>
        <p:nvPicPr>
          <p:cNvPr id="6" name="Imagen 5" descr="Diagrama&#10;&#10;Descripción generada automáticamente">
            <a:extLst>
              <a:ext uri="{FF2B5EF4-FFF2-40B4-BE49-F238E27FC236}">
                <a16:creationId xmlns:a16="http://schemas.microsoft.com/office/drawing/2014/main" id="{E60200ED-50ED-5507-8530-DFEC2F26B9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76" y="5680275"/>
            <a:ext cx="1478836" cy="1082233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4939A880-02A1-D3D7-6AF3-2F4D1A237024}"/>
              </a:ext>
            </a:extLst>
          </p:cNvPr>
          <p:cNvSpPr txBox="1"/>
          <p:nvPr/>
        </p:nvSpPr>
        <p:spPr>
          <a:xfrm>
            <a:off x="1067395" y="2327277"/>
            <a:ext cx="9317354" cy="2441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400" b="1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La pertenencia necesita señales</a:t>
            </a:r>
            <a:endParaRPr lang="de-DE" sz="2400" kern="100" dirty="0">
              <a:effectLst/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¿Cómo me siento personalmente al pertenecer a la Asociación? En el centro local, en las provincias, en la región.</a:t>
            </a:r>
            <a:endParaRPr lang="de-DE" sz="2000" kern="100" dirty="0">
              <a:effectLst/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¿Cómo puedo demostrar que pertenezco a la Asociación </a:t>
            </a:r>
            <a:r>
              <a:rPr lang="fr-FR" sz="2000" kern="100" dirty="0" smtClean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de los SSCC </a:t>
            </a: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en mi vida diaria?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¿Cómo vivo mi vida diaria como </a:t>
            </a:r>
            <a:r>
              <a:rPr lang="fr-FR" sz="2000" kern="100" dirty="0" smtClean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SC?</a:t>
            </a:r>
            <a:endParaRPr lang="es-ES" dirty="0">
              <a:latin typeface="Tenorite Display" panose="00000500000000000000" pitchFamily="2" charset="0"/>
            </a:endParaRPr>
          </a:p>
        </p:txBody>
      </p:sp>
      <p:sp>
        <p:nvSpPr>
          <p:cNvPr id="8" name="CuadroTexto 2">
            <a:extLst>
              <a:ext uri="{FF2B5EF4-FFF2-40B4-BE49-F238E27FC236}">
                <a16:creationId xmlns:a16="http://schemas.microsoft.com/office/drawing/2014/main" id="{4C486BF4-E29D-F2DE-D943-2DA6D27403CC}"/>
              </a:ext>
            </a:extLst>
          </p:cNvPr>
          <p:cNvSpPr txBox="1"/>
          <p:nvPr/>
        </p:nvSpPr>
        <p:spPr>
          <a:xfrm>
            <a:off x="-25045" y="224853"/>
            <a:ext cx="10178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+mj-lt"/>
              </a:rPr>
              <a:t>ORGANIZACIÓN Y SENTIDO DE PERTENENCIA</a:t>
            </a:r>
          </a:p>
        </p:txBody>
      </p:sp>
    </p:spTree>
    <p:extLst>
      <p:ext uri="{BB962C8B-B14F-4D97-AF65-F5344CB8AC3E}">
        <p14:creationId xmlns:p14="http://schemas.microsoft.com/office/powerpoint/2010/main" val="13535008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9E74C-4882-BEFD-48FC-E2F10635F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4A52731-7BCD-16FE-A7A0-6730AF46D3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t>19</a:t>
            </a:fld>
            <a:endParaRPr lang="es-ES" noProof="0"/>
          </a:p>
        </p:txBody>
      </p:sp>
      <p:pic>
        <p:nvPicPr>
          <p:cNvPr id="6" name="Imagen 5" descr="Diagrama&#10;&#10;Descripción generada automáticamente">
            <a:extLst>
              <a:ext uri="{FF2B5EF4-FFF2-40B4-BE49-F238E27FC236}">
                <a16:creationId xmlns:a16="http://schemas.microsoft.com/office/drawing/2014/main" id="{5CDDAF05-C4ED-A375-019B-34E013F19B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76" y="5680275"/>
            <a:ext cx="1478836" cy="1082233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B15C134D-5E78-514B-DD35-61DEDAB23802}"/>
              </a:ext>
            </a:extLst>
          </p:cNvPr>
          <p:cNvSpPr txBox="1"/>
          <p:nvPr/>
        </p:nvSpPr>
        <p:spPr>
          <a:xfrm>
            <a:off x="1148065" y="2137240"/>
            <a:ext cx="10118038" cy="2544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400" b="1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Una asociación - tres niveles</a:t>
            </a:r>
            <a:endParaRPr lang="de-DE" sz="2400" kern="100" dirty="0">
              <a:effectLst/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¿Soy consciente de la dimensión mundial de la Asociación?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¿He experimentado ya la dimensión global?</a:t>
            </a:r>
            <a:endParaRPr lang="de-DE" sz="2000" kern="100" dirty="0">
              <a:effectLst/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¿Qué queremos como </a:t>
            </a:r>
            <a:r>
              <a:rPr lang="fr-FR" sz="2000" kern="100" dirty="0" smtClean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provincia, </a:t>
            </a: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de la región / del mundo?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¿Cómo funciona la interacción entre la provincia y la región / entre la provincia y el nivel global?</a:t>
            </a:r>
            <a:endParaRPr lang="es-ES" dirty="0">
              <a:latin typeface="Tenorite Display" panose="00000500000000000000" pitchFamily="2" charset="0"/>
            </a:endParaRPr>
          </a:p>
        </p:txBody>
      </p:sp>
      <p:sp>
        <p:nvSpPr>
          <p:cNvPr id="8" name="CuadroTexto 2">
            <a:extLst>
              <a:ext uri="{FF2B5EF4-FFF2-40B4-BE49-F238E27FC236}">
                <a16:creationId xmlns:a16="http://schemas.microsoft.com/office/drawing/2014/main" id="{4C486BF4-E29D-F2DE-D943-2DA6D27403CC}"/>
              </a:ext>
            </a:extLst>
          </p:cNvPr>
          <p:cNvSpPr txBox="1"/>
          <p:nvPr/>
        </p:nvSpPr>
        <p:spPr>
          <a:xfrm>
            <a:off x="4935" y="224853"/>
            <a:ext cx="10178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+mj-lt"/>
              </a:rPr>
              <a:t>ORGANIZACIÓN Y SENTIDO DE PERTENENCIA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765FEC-81E4-CB18-8ACA-561691EE84B5}"/>
              </a:ext>
            </a:extLst>
          </p:cNvPr>
          <p:cNvSpPr txBox="1">
            <a:spLocks/>
          </p:cNvSpPr>
          <p:nvPr/>
        </p:nvSpPr>
        <p:spPr>
          <a:xfrm>
            <a:off x="0" y="1492062"/>
            <a:ext cx="4227226" cy="4328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</a:pPr>
            <a:r>
              <a:rPr lang="es-ES_tradnl" sz="24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Para reflexionar</a:t>
            </a:r>
            <a:endParaRPr lang="es-ES" sz="2400" dirty="0">
              <a:latin typeface="Gilroy Light"/>
            </a:endParaRPr>
          </a:p>
        </p:txBody>
      </p:sp>
    </p:spTree>
    <p:extLst>
      <p:ext uri="{BB962C8B-B14F-4D97-AF65-F5344CB8AC3E}">
        <p14:creationId xmlns:p14="http://schemas.microsoft.com/office/powerpoint/2010/main" val="3489102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E1BE55-21B2-E3AB-C383-F322012CB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800" y="1793030"/>
            <a:ext cx="10691199" cy="4067127"/>
          </a:xfrm>
        </p:spPr>
        <p:txBody>
          <a:bodyPr/>
          <a:lstStyle/>
          <a:p>
            <a:pPr lvl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tabLst>
                <a:tab pos="269875" algn="l"/>
                <a:tab pos="539750" algn="l"/>
              </a:tabLst>
            </a:pPr>
            <a: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1. ¿Qué dice el PVA sobre la organización de la ASSCC y el </a:t>
            </a:r>
            <a:r>
              <a:rPr lang="es-ES_tradnl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sentido de pertenencia </a:t>
            </a:r>
            <a: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del </a:t>
            </a:r>
            <a:r>
              <a:rPr lang="es-ES_tradnl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Salesiano Cooperador?</a:t>
            </a:r>
            <a: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2 - Profundización</a:t>
            </a:r>
            <a:b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ES_tradnl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	a</a:t>
            </a:r>
            <a:r>
              <a:rPr lang="de-DE" sz="2000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) ¿Por qué </a:t>
            </a:r>
            <a: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hay que tener en cuenta </a:t>
            </a:r>
            <a:r>
              <a:rPr lang="es-ES_tradnl" sz="2000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la</a:t>
            </a:r>
            <a:r>
              <a:rPr lang="de-DE" sz="2000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 organización </a:t>
            </a:r>
            <a:r>
              <a:rPr lang="de-DE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y el sentido de pertenencia</a:t>
            </a:r>
            <a: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s-ES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ES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ES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	b) </a:t>
            </a:r>
            <a:r>
              <a:rPr lang="es-ES_tradnl" sz="2000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¿Cómo ponerlo en práctica </a:t>
            </a:r>
            <a: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en </a:t>
            </a:r>
            <a:r>
              <a:rPr lang="es-ES_tradnl" sz="2000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nuestras </a:t>
            </a:r>
            <a: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vidas?</a:t>
            </a:r>
            <a:r>
              <a:rPr lang="es-ES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ES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ES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	c) Buenas prácticas</a:t>
            </a:r>
            <a: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ES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ES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ES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Conclusión</a:t>
            </a:r>
            <a:b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ES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ES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ES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s-ES" sz="2000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Elementos </a:t>
            </a:r>
            <a:r>
              <a:rPr lang="en-US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para la </a:t>
            </a:r>
            <a:r>
              <a:rPr lang="en-US" sz="2000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reflexión personal </a:t>
            </a:r>
            <a:r>
              <a:rPr lang="en-US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n-US" sz="2000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en grupo</a:t>
            </a:r>
            <a:endParaRPr lang="es-ES" sz="2000" dirty="0">
              <a:latin typeface="Gilroy ExtraBold" panose="00000900000000000000"/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C15C69-CF10-8F79-C8EE-4ED7720D12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t>2</a:t>
            </a:fld>
            <a:endParaRPr lang="es-ES" noProof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C486BF4-E29D-F2DE-D943-2DA6D27403CC}"/>
              </a:ext>
            </a:extLst>
          </p:cNvPr>
          <p:cNvSpPr txBox="1"/>
          <p:nvPr/>
        </p:nvSpPr>
        <p:spPr>
          <a:xfrm>
            <a:off x="1119800" y="810251"/>
            <a:ext cx="2286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latin typeface="Gilroy Light"/>
              </a:rPr>
              <a:t>LA MISIÓN</a:t>
            </a:r>
          </a:p>
        </p:txBody>
      </p:sp>
      <p:pic>
        <p:nvPicPr>
          <p:cNvPr id="6" name="Imagen 5" descr="Diagrama&#10;&#10;Descripción generada automáticamente">
            <a:extLst>
              <a:ext uri="{FF2B5EF4-FFF2-40B4-BE49-F238E27FC236}">
                <a16:creationId xmlns:a16="http://schemas.microsoft.com/office/drawing/2014/main" id="{3916B218-2AE6-C65F-7414-CF2AEA43FF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76" y="5680275"/>
            <a:ext cx="1478836" cy="1082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4279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D54429-87FA-6A60-F209-D5F0DE65C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C43E493-A181-DCEB-1611-4534888341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t>20</a:t>
            </a:fld>
            <a:endParaRPr lang="es-ES" noProof="0"/>
          </a:p>
        </p:txBody>
      </p:sp>
      <p:pic>
        <p:nvPicPr>
          <p:cNvPr id="6" name="Imagen 5" descr="Diagrama&#10;&#10;Descripción generada automáticamente">
            <a:extLst>
              <a:ext uri="{FF2B5EF4-FFF2-40B4-BE49-F238E27FC236}">
                <a16:creationId xmlns:a16="http://schemas.microsoft.com/office/drawing/2014/main" id="{CCE308F0-67AC-0FB0-018E-68AD26DF9D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76" y="5680275"/>
            <a:ext cx="1478836" cy="1082233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CEA4116C-5EF8-3466-6A90-288FF5B08D3B}"/>
              </a:ext>
            </a:extLst>
          </p:cNvPr>
          <p:cNvSpPr txBox="1"/>
          <p:nvPr/>
        </p:nvSpPr>
        <p:spPr>
          <a:xfrm>
            <a:off x="1289748" y="2088247"/>
            <a:ext cx="8345373" cy="2771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400" b="1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La organización sirve a la misión</a:t>
            </a:r>
            <a:endParaRPr lang="de-DE" sz="2400" kern="100" dirty="0">
              <a:effectLst/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¿Veo la organización de nuestra Asociación como un apoyo para llevar a cabo la misión apostólica? ¿O la organización de nuestro centro local/provincia/región es un fin en sí mismo?</a:t>
            </a:r>
            <a:endParaRPr lang="de-DE" sz="2000" kern="100" dirty="0">
              <a:effectLst/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¿Cuánta organización "desde arriba" necesita un centro local?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¿Cómo funciona la interacción con la provincia? ¿Qué queremos nosotros, como centro local, de la provincia?</a:t>
            </a:r>
            <a:endParaRPr lang="es-ES" dirty="0">
              <a:latin typeface="Tenorite Display" panose="00000500000000000000" pitchFamily="2" charset="0"/>
            </a:endParaRPr>
          </a:p>
        </p:txBody>
      </p:sp>
      <p:sp>
        <p:nvSpPr>
          <p:cNvPr id="8" name="CuadroTexto 2">
            <a:extLst>
              <a:ext uri="{FF2B5EF4-FFF2-40B4-BE49-F238E27FC236}">
                <a16:creationId xmlns:a16="http://schemas.microsoft.com/office/drawing/2014/main" id="{4C486BF4-E29D-F2DE-D943-2DA6D27403CC}"/>
              </a:ext>
            </a:extLst>
          </p:cNvPr>
          <p:cNvSpPr txBox="1"/>
          <p:nvPr/>
        </p:nvSpPr>
        <p:spPr>
          <a:xfrm>
            <a:off x="4935" y="214843"/>
            <a:ext cx="10178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+mj-lt"/>
              </a:rPr>
              <a:t>ORGANIZACIÓN Y SENTIDO DE PERTENENCIA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765FEC-81E4-CB18-8ACA-561691EE84B5}"/>
              </a:ext>
            </a:extLst>
          </p:cNvPr>
          <p:cNvSpPr txBox="1">
            <a:spLocks/>
          </p:cNvSpPr>
          <p:nvPr/>
        </p:nvSpPr>
        <p:spPr>
          <a:xfrm>
            <a:off x="0" y="1458896"/>
            <a:ext cx="4227226" cy="4328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</a:pPr>
            <a:r>
              <a:rPr lang="es-ES_tradnl" sz="24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Para reflexionar</a:t>
            </a:r>
            <a:endParaRPr lang="es-ES" sz="2400" dirty="0">
              <a:latin typeface="Gilroy Light"/>
            </a:endParaRPr>
          </a:p>
        </p:txBody>
      </p:sp>
    </p:spTree>
    <p:extLst>
      <p:ext uri="{BB962C8B-B14F-4D97-AF65-F5344CB8AC3E}">
        <p14:creationId xmlns:p14="http://schemas.microsoft.com/office/powerpoint/2010/main" val="39283298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E01340-2971-F6D8-C35D-5CAF9D9D0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606BC59-7CAF-E552-4B3E-C97842BFF0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t>21</a:t>
            </a:fld>
            <a:endParaRPr lang="es-ES" noProof="0"/>
          </a:p>
        </p:txBody>
      </p:sp>
      <p:pic>
        <p:nvPicPr>
          <p:cNvPr id="6" name="Imagen 5" descr="Diagrama&#10;&#10;Descripción generada automáticamente">
            <a:extLst>
              <a:ext uri="{FF2B5EF4-FFF2-40B4-BE49-F238E27FC236}">
                <a16:creationId xmlns:a16="http://schemas.microsoft.com/office/drawing/2014/main" id="{DA41B425-2F66-F610-B569-6E4D564C39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76" y="5680275"/>
            <a:ext cx="1478836" cy="1082233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2A035A48-B2F4-17A6-3259-461A0ED130C0}"/>
              </a:ext>
            </a:extLst>
          </p:cNvPr>
          <p:cNvSpPr txBox="1"/>
          <p:nvPr/>
        </p:nvSpPr>
        <p:spPr>
          <a:xfrm>
            <a:off x="879194" y="2337254"/>
            <a:ext cx="10333194" cy="2771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400" b="1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Mantener el sentido de pertenencia</a:t>
            </a:r>
            <a:endParaRPr lang="de-DE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Además, debemos recordar siempre que la renovación anual del compromiso, en particular, nos ayuda a </a:t>
            </a:r>
            <a:r>
              <a:rPr lang="fr-FR" sz="2000" i="1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"mantener viva la conciencia de nuestra pertenencia a la Asociación y de nuestra propia vocación" </a:t>
            </a: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(</a:t>
            </a:r>
            <a:r>
              <a:rPr lang="fr-FR" sz="2000" kern="100" dirty="0" smtClean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Reglamento, </a:t>
            </a: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art. 14 § 1): ¿cuándo fue la última vez que renové mi compromiso?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¿Nos aseguramos de que la promesa se renueva regularmente en nuestra provincia?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¿Cómo me siento cuando renuevo mi promesa?</a:t>
            </a:r>
            <a:endParaRPr lang="es-ES" dirty="0">
              <a:latin typeface="Tenorite Display" panose="00000500000000000000" pitchFamily="2" charset="0"/>
            </a:endParaRPr>
          </a:p>
        </p:txBody>
      </p:sp>
      <p:sp>
        <p:nvSpPr>
          <p:cNvPr id="8" name="CuadroTexto 2">
            <a:extLst>
              <a:ext uri="{FF2B5EF4-FFF2-40B4-BE49-F238E27FC236}">
                <a16:creationId xmlns:a16="http://schemas.microsoft.com/office/drawing/2014/main" id="{4C486BF4-E29D-F2DE-D943-2DA6D27403CC}"/>
              </a:ext>
            </a:extLst>
          </p:cNvPr>
          <p:cNvSpPr txBox="1"/>
          <p:nvPr/>
        </p:nvSpPr>
        <p:spPr>
          <a:xfrm>
            <a:off x="0" y="203196"/>
            <a:ext cx="10178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+mj-lt"/>
              </a:rPr>
              <a:t>ORGANIZACIÓN Y SENTIDO DE PERTENENCIA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765FEC-81E4-CB18-8ACA-561691EE84B5}"/>
              </a:ext>
            </a:extLst>
          </p:cNvPr>
          <p:cNvSpPr txBox="1">
            <a:spLocks/>
          </p:cNvSpPr>
          <p:nvPr/>
        </p:nvSpPr>
        <p:spPr>
          <a:xfrm>
            <a:off x="0" y="1549004"/>
            <a:ext cx="4227226" cy="4328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</a:pPr>
            <a:r>
              <a:rPr lang="es-ES_tradnl" sz="24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Para reflexionar</a:t>
            </a:r>
            <a:endParaRPr lang="es-ES" sz="2400" dirty="0">
              <a:latin typeface="Gilroy Light"/>
            </a:endParaRPr>
          </a:p>
        </p:txBody>
      </p:sp>
    </p:spTree>
    <p:extLst>
      <p:ext uri="{BB962C8B-B14F-4D97-AF65-F5344CB8AC3E}">
        <p14:creationId xmlns:p14="http://schemas.microsoft.com/office/powerpoint/2010/main" val="9019082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CDF2B-A76D-7982-26D5-4C07F8A0F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6B74DB3-7D3C-9D02-8FA9-4618D9697A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t>22</a:t>
            </a:fld>
            <a:endParaRPr lang="es-ES" noProof="0"/>
          </a:p>
        </p:txBody>
      </p:sp>
      <p:pic>
        <p:nvPicPr>
          <p:cNvPr id="6" name="Imagen 5" descr="Diagrama&#10;&#10;Descripción generada automáticamente">
            <a:extLst>
              <a:ext uri="{FF2B5EF4-FFF2-40B4-BE49-F238E27FC236}">
                <a16:creationId xmlns:a16="http://schemas.microsoft.com/office/drawing/2014/main" id="{B511186B-5120-9492-0523-163068FBB4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76" y="5680275"/>
            <a:ext cx="1478836" cy="1082233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BF82FFB7-CD0C-9CC1-276F-EE11D2E659DE}"/>
              </a:ext>
            </a:extLst>
          </p:cNvPr>
          <p:cNvSpPr txBox="1"/>
          <p:nvPr/>
        </p:nvSpPr>
        <p:spPr>
          <a:xfrm>
            <a:off x="1088005" y="2203231"/>
            <a:ext cx="9374505" cy="32031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400" b="1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Disponibilidad de servicios y sentido de pertenencia</a:t>
            </a:r>
            <a:endParaRPr lang="de-DE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La organización de la Asociación necesita </a:t>
            </a:r>
            <a:r>
              <a:rPr lang="fr-FR" sz="2000" kern="100" dirty="0" smtClean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de SSCC </a:t>
            </a: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que se pongan a disposición de los servicios en los distintos niveles. Si me pongo a disposición, es también una señal de mi sentido de pertenencia.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¿Estoy preparado para asumir servicios dentro de la Asociación?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¿Por qué no estoy dispuesto a ponerme a disposición de un servicio?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¿Qué quiero que haga el centro local/provincia/región/nivel mundial para estar preparado para asumir un servicio?</a:t>
            </a:r>
            <a:endParaRPr lang="es-ES" dirty="0">
              <a:latin typeface="Tenorite Display" panose="00000500000000000000" pitchFamily="2" charset="0"/>
            </a:endParaRPr>
          </a:p>
        </p:txBody>
      </p:sp>
      <p:sp>
        <p:nvSpPr>
          <p:cNvPr id="8" name="CuadroTexto 2">
            <a:extLst>
              <a:ext uri="{FF2B5EF4-FFF2-40B4-BE49-F238E27FC236}">
                <a16:creationId xmlns:a16="http://schemas.microsoft.com/office/drawing/2014/main" id="{4C486BF4-E29D-F2DE-D943-2DA6D27403CC}"/>
              </a:ext>
            </a:extLst>
          </p:cNvPr>
          <p:cNvSpPr txBox="1"/>
          <p:nvPr/>
        </p:nvSpPr>
        <p:spPr>
          <a:xfrm>
            <a:off x="4935" y="211060"/>
            <a:ext cx="10178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+mj-lt"/>
              </a:rPr>
              <a:t>ORGANIZACIÓN Y SENTIDO DE PERTENENCIA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765FEC-81E4-CB18-8ACA-561691EE84B5}"/>
              </a:ext>
            </a:extLst>
          </p:cNvPr>
          <p:cNvSpPr txBox="1">
            <a:spLocks/>
          </p:cNvSpPr>
          <p:nvPr/>
        </p:nvSpPr>
        <p:spPr>
          <a:xfrm>
            <a:off x="0" y="1496434"/>
            <a:ext cx="4227226" cy="4328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</a:pPr>
            <a:r>
              <a:rPr lang="es-ES_tradnl" sz="24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Para reflexionar</a:t>
            </a:r>
            <a:endParaRPr lang="es-ES" sz="2400" dirty="0">
              <a:latin typeface="Gilroy Light"/>
            </a:endParaRPr>
          </a:p>
        </p:txBody>
      </p:sp>
    </p:spTree>
    <p:extLst>
      <p:ext uri="{BB962C8B-B14F-4D97-AF65-F5344CB8AC3E}">
        <p14:creationId xmlns:p14="http://schemas.microsoft.com/office/powerpoint/2010/main" val="2562371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3D62961-2310-F047-FFEA-A86AAC9EC3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t>23</a:t>
            </a:fld>
            <a:endParaRPr lang="es-ES" noProof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080E0CF-7720-9F1F-A3B1-6B31DBC12B8B}"/>
              </a:ext>
            </a:extLst>
          </p:cNvPr>
          <p:cNvSpPr txBox="1"/>
          <p:nvPr/>
        </p:nvSpPr>
        <p:spPr>
          <a:xfrm>
            <a:off x="2334074" y="1420535"/>
            <a:ext cx="712176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6000" b="1" dirty="0"/>
              <a:t>GRACIAS</a:t>
            </a:r>
          </a:p>
          <a:p>
            <a:pPr algn="ctr"/>
            <a:r>
              <a:rPr lang="es-ES_tradnl" sz="6000" b="1" dirty="0"/>
              <a:t>GRAZIE</a:t>
            </a:r>
          </a:p>
          <a:p>
            <a:pPr algn="ctr"/>
            <a:r>
              <a:rPr lang="es-ES_tradnl" sz="6000" b="1" dirty="0"/>
              <a:t>GRACIAS</a:t>
            </a:r>
          </a:p>
          <a:p>
            <a:pPr algn="ctr"/>
            <a:r>
              <a:rPr lang="es-ES_tradnl" sz="6000" b="1" dirty="0"/>
              <a:t>GRACIAS</a:t>
            </a:r>
          </a:p>
          <a:p>
            <a:pPr algn="ctr"/>
            <a:r>
              <a:rPr lang="es-ES_tradnl" sz="6000" b="1" dirty="0"/>
              <a:t>OBRIGADO</a:t>
            </a:r>
            <a:endParaRPr lang="es-ES" sz="6000" b="1" dirty="0"/>
          </a:p>
        </p:txBody>
      </p:sp>
      <p:pic>
        <p:nvPicPr>
          <p:cNvPr id="2" name="Imagen 1" descr="Diagrama&#10;&#10;Descripción generada automáticamente">
            <a:extLst>
              <a:ext uri="{FF2B5EF4-FFF2-40B4-BE49-F238E27FC236}">
                <a16:creationId xmlns:a16="http://schemas.microsoft.com/office/drawing/2014/main" id="{754CB45B-1257-7AB2-F905-A6CE1F764F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76" y="5680275"/>
            <a:ext cx="1478836" cy="1082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205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E1BE55-21B2-E3AB-C383-F322012CB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5" y="1366583"/>
            <a:ext cx="9398833" cy="696635"/>
          </a:xfrm>
        </p:spPr>
        <p:txBody>
          <a:bodyPr/>
          <a:lstStyle/>
          <a:p>
            <a:pPr lvl="0" algn="just">
              <a:lnSpc>
                <a:spcPct val="107000"/>
              </a:lnSpc>
            </a:pPr>
            <a: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¿Qué dice el </a:t>
            </a:r>
            <a:r>
              <a:rPr lang="es-ES_tradnl" sz="2000" kern="100" dirty="0" smtClean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PVA </a:t>
            </a:r>
            <a:r>
              <a:rPr lang="fr-FR" sz="18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sobre la organización de la Asociación de </a:t>
            </a:r>
            <a:r>
              <a:rPr lang="fr-FR" sz="1800" dirty="0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los Salesianos Cooperadores y </a:t>
            </a:r>
            <a:r>
              <a:rPr lang="fr-FR" sz="18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el sentido de pertenencia del </a:t>
            </a:r>
            <a:r>
              <a:rPr lang="fr-FR" sz="1800" dirty="0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Salesiano Cooperador?</a:t>
            </a:r>
            <a:endParaRPr lang="es-ES" sz="2000" dirty="0">
              <a:latin typeface="Gilroy Light"/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C15C69-CF10-8F79-C8EE-4ED7720D12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t>3</a:t>
            </a:fld>
            <a:endParaRPr lang="es-ES" noProof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C486BF4-E29D-F2DE-D943-2DA6D27403CC}"/>
              </a:ext>
            </a:extLst>
          </p:cNvPr>
          <p:cNvSpPr txBox="1"/>
          <p:nvPr/>
        </p:nvSpPr>
        <p:spPr>
          <a:xfrm>
            <a:off x="19925" y="214843"/>
            <a:ext cx="10178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+mj-lt"/>
              </a:rPr>
              <a:t>ORGANIZACIÓN Y SENTIDO DE PERTENENCIA</a:t>
            </a:r>
          </a:p>
        </p:txBody>
      </p:sp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57B80396-8B28-01CF-BE59-8535651F2F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76" y="5680275"/>
            <a:ext cx="1478836" cy="1082233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F17EC33E-2F87-1AC4-BFB0-E40DFCA1B5CB}"/>
              </a:ext>
            </a:extLst>
          </p:cNvPr>
          <p:cNvSpPr txBox="1"/>
          <p:nvPr/>
        </p:nvSpPr>
        <p:spPr>
          <a:xfrm>
            <a:off x="937695" y="2052517"/>
            <a:ext cx="10873304" cy="4805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b="1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Reglamento</a:t>
            </a:r>
            <a:endParaRPr lang="fr-FR" sz="1800" b="1" kern="100" dirty="0">
              <a:effectLst/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FR" sz="2000" kern="100" dirty="0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Capítulo VI: Organización de la Asociación</a:t>
            </a: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2000" kern="100" dirty="0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Capítulo V: Pertenencia y formación del Salesiano Cooperador, ver especialmente el art. 28: Valor de pertenencia.</a:t>
            </a:r>
            <a:endParaRPr lang="fr-FR" sz="2000" b="1" kern="100" dirty="0">
              <a:effectLst/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  <a:buNone/>
            </a:pPr>
            <a:r>
              <a:rPr lang="de-DE" sz="2000" b="1" kern="100" dirty="0" err="1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Otros artículos </a:t>
            </a:r>
            <a:r>
              <a:rPr lang="de-DE" sz="2000" b="1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con </a:t>
            </a:r>
            <a:r>
              <a:rPr lang="de-DE" sz="2000" b="1" kern="100" dirty="0" err="1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información sobre la organización </a:t>
            </a:r>
            <a:r>
              <a:rPr lang="de-DE" sz="2000" b="1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y el sentimiento de pertenencia</a:t>
            </a:r>
            <a:endParaRPr lang="de-DE" sz="2000" kern="100" dirty="0">
              <a:effectLst/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18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Art. 5: La asociación en la Familia Salesiana</a:t>
            </a: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18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Art. 6: Los Salesianos Cooperadores: Salesianos en el mundo</a:t>
            </a: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18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Art. 11: Actividades típicas</a:t>
            </a: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18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Art. 13: Patrimonio precioso </a:t>
            </a: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18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Art. 21: Hermanos y hermanas en Don Bosco</a:t>
            </a: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18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Art. 22: Corresponsabilidad en la misión</a:t>
            </a: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18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Art. 23: Participación y vínculos con los grupos de la Familia Salesiana</a:t>
            </a: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18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Art. 25: Vínculos especiales con la Sociedad de San Francisco de Sales y con el </a:t>
            </a:r>
            <a:br>
              <a:rPr lang="fr-FR" sz="18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</a:br>
            <a:r>
              <a:rPr lang="fr-FR" sz="18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	    Instituto de las Hijas de María Auxiliadora</a:t>
            </a:r>
            <a:endParaRPr lang="es-ES" dirty="0">
              <a:latin typeface="Tenorite Display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629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12A56-383D-87AD-8CD5-22512E8549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064F8FA-47CF-28DD-8E9E-FF769A698C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t>4</a:t>
            </a:fld>
            <a:endParaRPr lang="es-ES" noProof="0"/>
          </a:p>
        </p:txBody>
      </p:sp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DCA07AE9-8C62-2C2C-B8CB-DD312D4965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76" y="5680275"/>
            <a:ext cx="1478836" cy="1082233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558C1909-7582-3008-A7B7-F6F22B99006B}"/>
              </a:ext>
            </a:extLst>
          </p:cNvPr>
          <p:cNvSpPr txBox="1"/>
          <p:nvPr/>
        </p:nvSpPr>
        <p:spPr>
          <a:xfrm>
            <a:off x="1465875" y="2163235"/>
            <a:ext cx="9604675" cy="3894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200" b="1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Normativa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000" kern="100" dirty="0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Capítulo V: Organización de la asociación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000" kern="100" dirty="0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Capítulo IV: Pertenencia y formación de los Salesianos Cooperadores, ver especialmente art. 14: Sentido de pertenencia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200" b="1" kern="100" dirty="0" err="1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Otros artículos </a:t>
            </a:r>
            <a:r>
              <a:rPr lang="de-DE" sz="2200" b="1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con </a:t>
            </a:r>
            <a:r>
              <a:rPr lang="de-DE" sz="2200" b="1" kern="100" dirty="0" err="1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información sobre la organización </a:t>
            </a:r>
            <a:r>
              <a:rPr lang="de-DE" sz="2200" b="1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y el sentimiento de pertenencia</a:t>
            </a:r>
            <a:endParaRPr lang="de-DE" sz="2200" kern="100" dirty="0">
              <a:effectLst/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Art. 6: Espíritu de familia</a:t>
            </a:r>
            <a:endParaRPr lang="de-DE" sz="2000" kern="100" dirty="0">
              <a:effectLst/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Art. 9: Vínculos especiales con la Sociedad de San Francisco de Sales y el Instituto de las Hijas de María Auxiliadora </a:t>
            </a:r>
            <a:endParaRPr lang="de-DE" sz="2000" kern="100" dirty="0">
              <a:effectLst/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2000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Art. 10: Vínculos con los grupos de la Familia Salesiana</a:t>
            </a:r>
            <a:endParaRPr lang="es-ES" dirty="0">
              <a:latin typeface="Tenorite Display" panose="00000500000000000000" pitchFamily="2" charset="0"/>
            </a:endParaRPr>
          </a:p>
        </p:txBody>
      </p:sp>
      <p:sp>
        <p:nvSpPr>
          <p:cNvPr id="7" name="CuadroTexto 2">
            <a:extLst>
              <a:ext uri="{FF2B5EF4-FFF2-40B4-BE49-F238E27FC236}">
                <a16:creationId xmlns:a16="http://schemas.microsoft.com/office/drawing/2014/main" id="{4C486BF4-E29D-F2DE-D943-2DA6D27403CC}"/>
              </a:ext>
            </a:extLst>
          </p:cNvPr>
          <p:cNvSpPr txBox="1"/>
          <p:nvPr/>
        </p:nvSpPr>
        <p:spPr>
          <a:xfrm>
            <a:off x="152853" y="-15729"/>
            <a:ext cx="10178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+mj-lt"/>
              </a:rPr>
              <a:t>ORGANIZACIÓN Y SENTIDO DE PERTENENCIA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04E1BE55-21B2-E3AB-C383-F322012CB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853" y="1153279"/>
            <a:ext cx="9398833" cy="711625"/>
          </a:xfrm>
        </p:spPr>
        <p:txBody>
          <a:bodyPr/>
          <a:lstStyle/>
          <a:p>
            <a:pPr lvl="0" algn="just">
              <a:lnSpc>
                <a:spcPct val="107000"/>
              </a:lnSpc>
            </a:pPr>
            <a:r>
              <a:rPr lang="es-ES_tradnl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¿Qué dice el </a:t>
            </a:r>
            <a:r>
              <a:rPr lang="es-ES_tradnl" sz="2000" kern="100" dirty="0" smtClean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PVA </a:t>
            </a:r>
            <a:r>
              <a:rPr lang="fr-FR" sz="18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sobre la organización de la Asociación de </a:t>
            </a:r>
            <a:r>
              <a:rPr lang="fr-FR" sz="1800" dirty="0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los Salesianos Cooperadores y </a:t>
            </a:r>
            <a:r>
              <a:rPr lang="fr-FR" sz="18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el sentido de pertenencia del </a:t>
            </a:r>
            <a:r>
              <a:rPr lang="fr-FR" sz="1800" dirty="0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Salesiano Cooperador?</a:t>
            </a:r>
            <a:endParaRPr lang="es-ES" sz="2000" dirty="0">
              <a:latin typeface="Gilroy Light"/>
            </a:endParaRPr>
          </a:p>
        </p:txBody>
      </p:sp>
    </p:spTree>
    <p:extLst>
      <p:ext uri="{BB962C8B-B14F-4D97-AF65-F5344CB8AC3E}">
        <p14:creationId xmlns:p14="http://schemas.microsoft.com/office/powerpoint/2010/main" val="2690539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E1BE55-21B2-E3AB-C383-F322012CB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28" y="1139253"/>
            <a:ext cx="10014128" cy="702908"/>
          </a:xfrm>
        </p:spPr>
        <p:txBody>
          <a:bodyPr/>
          <a:lstStyle/>
          <a:p>
            <a:pPr lvl="0">
              <a:lnSpc>
                <a:spcPct val="107000"/>
              </a:lnSpc>
            </a:pPr>
            <a:r>
              <a:rPr lang="fr-CA" sz="20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¿Por qué son importantes la organización y el sentimiento de pertenencia?</a:t>
            </a:r>
            <a:endParaRPr lang="es-ES" sz="2400" dirty="0">
              <a:latin typeface="Gilroy Light"/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C15C69-CF10-8F79-C8EE-4ED7720D12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t>5</a:t>
            </a:fld>
            <a:endParaRPr lang="es-ES" noProof="0"/>
          </a:p>
        </p:txBody>
      </p:sp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D5C514BC-C380-3988-A9E3-83351C59C1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76" y="5680275"/>
            <a:ext cx="1478836" cy="1082233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28FA967-9714-7E26-3FE8-FD3C4DF01B53}"/>
              </a:ext>
            </a:extLst>
          </p:cNvPr>
          <p:cNvSpPr txBox="1"/>
          <p:nvPr/>
        </p:nvSpPr>
        <p:spPr>
          <a:xfrm>
            <a:off x="1270540" y="2518236"/>
            <a:ext cx="9622154" cy="2544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b="1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La organización sirve </a:t>
            </a:r>
            <a:r>
              <a:rPr lang="de-DE" sz="2400" b="1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a la </a:t>
            </a:r>
            <a:r>
              <a:rPr lang="de-DE" sz="2400" b="1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misión</a:t>
            </a:r>
            <a:endParaRPr lang="de-DE" sz="2400" b="1" kern="100" dirty="0">
              <a:effectLst/>
              <a:latin typeface="Gilroy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DE" sz="2000" b="1" kern="100" dirty="0">
              <a:latin typeface="Gilroy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Debe utilizarse 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para </a:t>
            </a: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lograr nuestro objetivo común</a:t>
            </a:r>
            <a:endParaRPr lang="de-DE" sz="2000" kern="100" dirty="0">
              <a:latin typeface="Gilroy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Debe estimular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coordinar 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apoyar 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disponibilidad de los miembros</a:t>
            </a:r>
            <a:endParaRPr lang="de-DE" sz="2000" kern="100" dirty="0">
              <a:latin typeface="Gilroy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000" i="1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"La Asociación [...] es un instrumento para vivir la misión y la comunión según el Proyecto de Vida Apostólica". </a:t>
            </a:r>
            <a:r>
              <a:rPr lang="de-DE" sz="2000" i="1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 (Estatutos, art. 33)</a:t>
            </a:r>
            <a:endParaRPr lang="es-ES" dirty="0">
              <a:latin typeface="Tenorite Display" panose="00000500000000000000" pitchFamily="2" charset="0"/>
            </a:endParaRPr>
          </a:p>
        </p:txBody>
      </p:sp>
      <p:sp>
        <p:nvSpPr>
          <p:cNvPr id="7" name="CuadroTexto 2">
            <a:extLst>
              <a:ext uri="{FF2B5EF4-FFF2-40B4-BE49-F238E27FC236}">
                <a16:creationId xmlns:a16="http://schemas.microsoft.com/office/drawing/2014/main" id="{4C486BF4-E29D-F2DE-D943-2DA6D27403CC}"/>
              </a:ext>
            </a:extLst>
          </p:cNvPr>
          <p:cNvSpPr txBox="1"/>
          <p:nvPr/>
        </p:nvSpPr>
        <p:spPr>
          <a:xfrm>
            <a:off x="4935" y="199854"/>
            <a:ext cx="10178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+mj-lt"/>
              </a:rPr>
              <a:t>ORGANIZACIÓN Y SENTIDO DE PERTENENCIA</a:t>
            </a:r>
          </a:p>
        </p:txBody>
      </p:sp>
    </p:spTree>
    <p:extLst>
      <p:ext uri="{BB962C8B-B14F-4D97-AF65-F5344CB8AC3E}">
        <p14:creationId xmlns:p14="http://schemas.microsoft.com/office/powerpoint/2010/main" val="248841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1B31C-EF2F-B28C-D3C0-EA766DD22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B9A3757-CAE2-DD2D-9597-B16E34C182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t>6</a:t>
            </a:fld>
            <a:endParaRPr lang="es-ES" noProof="0"/>
          </a:p>
        </p:txBody>
      </p:sp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3935FF07-2754-EB75-C3A5-2CCFCBB297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76" y="5680275"/>
            <a:ext cx="1478836" cy="1082233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1D4DAB1-7119-69FD-DF95-B1859C37A6A0}"/>
              </a:ext>
            </a:extLst>
          </p:cNvPr>
          <p:cNvSpPr txBox="1"/>
          <p:nvPr/>
        </p:nvSpPr>
        <p:spPr>
          <a:xfrm>
            <a:off x="1220106" y="2491974"/>
            <a:ext cx="9526904" cy="2544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b="1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Una </a:t>
            </a:r>
            <a:r>
              <a:rPr lang="de-DE" sz="2400" b="1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asociación </a:t>
            </a:r>
            <a:r>
              <a:rPr lang="de-DE" sz="2400" b="1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de-DE" sz="2400" b="1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tres niveles</a:t>
            </a:r>
            <a:endParaRPr lang="de-DE" sz="2400" b="1" kern="100" dirty="0">
              <a:effectLst/>
              <a:latin typeface="Gilroy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DE" sz="2000" b="1" kern="100" dirty="0">
              <a:latin typeface="Gilroy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La misma estructura a todos los niveles: coordinador, administrador, secretario, responsable de formación, </a:t>
            </a:r>
            <a:r>
              <a:rPr lang="de-DE" sz="2000" kern="100" dirty="0" smtClean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consejo, 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delegados, etc.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000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Centro local </a:t>
            </a:r>
            <a:r>
              <a:rPr lang="de-DE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= el </a:t>
            </a:r>
            <a:r>
              <a:rPr lang="de-DE" sz="2000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núcleo</a:t>
            </a:r>
            <a:r>
              <a:rPr lang="de-DE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, la </a:t>
            </a:r>
            <a:r>
              <a:rPr lang="de-DE" sz="2000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célula </a:t>
            </a:r>
            <a:r>
              <a:rPr lang="de-DE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vital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Los </a:t>
            </a: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niveles provincial 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mundial están a su servicio</a:t>
            </a:r>
            <a:endParaRPr lang="es-ES" dirty="0">
              <a:latin typeface="Tenorite Display" panose="00000500000000000000" pitchFamily="2" charset="0"/>
            </a:endParaRPr>
          </a:p>
        </p:txBody>
      </p:sp>
      <p:sp>
        <p:nvSpPr>
          <p:cNvPr id="7" name="CuadroTexto 2">
            <a:extLst>
              <a:ext uri="{FF2B5EF4-FFF2-40B4-BE49-F238E27FC236}">
                <a16:creationId xmlns:a16="http://schemas.microsoft.com/office/drawing/2014/main" id="{4C486BF4-E29D-F2DE-D943-2DA6D27403CC}"/>
              </a:ext>
            </a:extLst>
          </p:cNvPr>
          <p:cNvSpPr txBox="1"/>
          <p:nvPr/>
        </p:nvSpPr>
        <p:spPr>
          <a:xfrm>
            <a:off x="-7147" y="205264"/>
            <a:ext cx="10178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+mj-lt"/>
              </a:rPr>
              <a:t>ORGANIZACIÓN Y SENTIDO DE PERTENENCIA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04E1BE55-21B2-E3AB-C383-F322012CBDC8}"/>
              </a:ext>
            </a:extLst>
          </p:cNvPr>
          <p:cNvSpPr txBox="1">
            <a:spLocks/>
          </p:cNvSpPr>
          <p:nvPr/>
        </p:nvSpPr>
        <p:spPr>
          <a:xfrm>
            <a:off x="0" y="1112991"/>
            <a:ext cx="10014128" cy="7029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</a:pPr>
            <a:r>
              <a:rPr lang="fr-CA" sz="2000" dirty="0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¿Por qué son importantes la organización y el sentimiento de pertenencia?</a:t>
            </a:r>
            <a:endParaRPr lang="es-ES" sz="2400" dirty="0">
              <a:latin typeface="Gilroy Light"/>
            </a:endParaRPr>
          </a:p>
        </p:txBody>
      </p:sp>
    </p:spTree>
    <p:extLst>
      <p:ext uri="{BB962C8B-B14F-4D97-AF65-F5344CB8AC3E}">
        <p14:creationId xmlns:p14="http://schemas.microsoft.com/office/powerpoint/2010/main" val="2550441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503758-C41E-4126-1D4C-0796D5DD3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D171E20-13D1-D40E-E829-56B55CB00A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t>7</a:t>
            </a:fld>
            <a:endParaRPr lang="es-ES" noProof="0"/>
          </a:p>
        </p:txBody>
      </p:sp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2EF6E6DB-0BD7-1296-8D3E-D128D9766B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76" y="5680275"/>
            <a:ext cx="1478836" cy="1082233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7C08FC5-6A5A-8DDC-B35E-195D9BC9BF78}"/>
              </a:ext>
            </a:extLst>
          </p:cNvPr>
          <p:cNvSpPr txBox="1"/>
          <p:nvPr/>
        </p:nvSpPr>
        <p:spPr>
          <a:xfrm>
            <a:off x="1089940" y="2518236"/>
            <a:ext cx="9088381" cy="2577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b="1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Aspectos importantes de la organización en nuestra Asociación</a:t>
            </a:r>
            <a:endParaRPr lang="de-DE" sz="2400" kern="100" dirty="0">
              <a:effectLst/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DE" b="1" kern="100" dirty="0">
              <a:latin typeface="Tenorite Display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Una organización flexible y </a:t>
            </a: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colegiada</a:t>
            </a:r>
            <a:endParaRPr lang="de-DE" sz="2000" kern="100" dirty="0">
              <a:latin typeface="Gilroy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Una organización adaptable a la realidad </a:t>
            </a:r>
            <a:r>
              <a:rPr lang="de-DE" sz="2000" kern="100" dirty="0" smtClean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del territorio</a:t>
            </a:r>
            <a:endParaRPr lang="de-DE" sz="2000" kern="100" dirty="0">
              <a:effectLst/>
              <a:latin typeface="Gilroy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Una </a:t>
            </a: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asociación vinculada a 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Iglesia 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universal</a:t>
            </a:r>
            <a:endParaRPr lang="es-ES" dirty="0">
              <a:latin typeface="Tenorite Display" panose="00000500000000000000" pitchFamily="2" charset="0"/>
            </a:endParaRPr>
          </a:p>
        </p:txBody>
      </p:sp>
      <p:sp>
        <p:nvSpPr>
          <p:cNvPr id="7" name="CuadroTexto 2">
            <a:extLst>
              <a:ext uri="{FF2B5EF4-FFF2-40B4-BE49-F238E27FC236}">
                <a16:creationId xmlns:a16="http://schemas.microsoft.com/office/drawing/2014/main" id="{4C486BF4-E29D-F2DE-D943-2DA6D27403CC}"/>
              </a:ext>
            </a:extLst>
          </p:cNvPr>
          <p:cNvSpPr txBox="1"/>
          <p:nvPr/>
        </p:nvSpPr>
        <p:spPr>
          <a:xfrm>
            <a:off x="0" y="187129"/>
            <a:ext cx="10178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+mj-lt"/>
              </a:rPr>
              <a:t>ORGANIZACIÓN Y SENTIDO DE PERTENENCIA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04E1BE55-21B2-E3AB-C383-F322012CBDC8}"/>
              </a:ext>
            </a:extLst>
          </p:cNvPr>
          <p:cNvSpPr txBox="1">
            <a:spLocks/>
          </p:cNvSpPr>
          <p:nvPr/>
        </p:nvSpPr>
        <p:spPr>
          <a:xfrm>
            <a:off x="19228" y="1139253"/>
            <a:ext cx="10014128" cy="7029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</a:pPr>
            <a:r>
              <a:rPr lang="fr-CA" sz="2000" dirty="0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¿Por qué son importantes la organización y el sentimiento de pertenencia?</a:t>
            </a:r>
            <a:endParaRPr lang="es-ES" sz="2400" dirty="0">
              <a:latin typeface="Gilroy Light"/>
            </a:endParaRPr>
          </a:p>
        </p:txBody>
      </p:sp>
    </p:spTree>
    <p:extLst>
      <p:ext uri="{BB962C8B-B14F-4D97-AF65-F5344CB8AC3E}">
        <p14:creationId xmlns:p14="http://schemas.microsoft.com/office/powerpoint/2010/main" val="763176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B937C-9EC0-A6AA-637A-7DA4B76F6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673F200-0603-AE93-91E3-91AF6E4969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t>8</a:t>
            </a:fld>
            <a:endParaRPr lang="es-ES" noProof="0"/>
          </a:p>
        </p:txBody>
      </p:sp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23067E19-C852-C143-09F3-DDE0C39372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76" y="5680275"/>
            <a:ext cx="1478836" cy="1082233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1AF32D3-35C5-C176-F926-710A3E37C9F4}"/>
              </a:ext>
            </a:extLst>
          </p:cNvPr>
          <p:cNvSpPr txBox="1"/>
          <p:nvPr/>
        </p:nvSpPr>
        <p:spPr>
          <a:xfrm>
            <a:off x="985413" y="1842161"/>
            <a:ext cx="9271800" cy="847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de-DE" sz="2000" b="1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Sin organización no hay pertenencia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Pertenecemos </a:t>
            </a:r>
            <a:r>
              <a:rPr lang="es-ES" sz="2000" kern="100" dirty="0" smtClean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como </a:t>
            </a:r>
            <a:r>
              <a:rPr lang="es-ES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SSCC a varios niveles</a:t>
            </a:r>
            <a:endParaRPr lang="de-DE" kern="100" dirty="0">
              <a:latin typeface="Tenorite Display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adroTexto 2">
            <a:extLst>
              <a:ext uri="{FF2B5EF4-FFF2-40B4-BE49-F238E27FC236}">
                <a16:creationId xmlns:a16="http://schemas.microsoft.com/office/drawing/2014/main" id="{4C486BF4-E29D-F2DE-D943-2DA6D27403CC}"/>
              </a:ext>
            </a:extLst>
          </p:cNvPr>
          <p:cNvSpPr txBox="1"/>
          <p:nvPr/>
        </p:nvSpPr>
        <p:spPr>
          <a:xfrm>
            <a:off x="12081" y="234343"/>
            <a:ext cx="10178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+mj-lt"/>
              </a:rPr>
              <a:t>ORGANIZACIÓN Y SENTIDO DE PERTENENCIA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4E1BE55-21B2-E3AB-C383-F322012CBDC8}"/>
              </a:ext>
            </a:extLst>
          </p:cNvPr>
          <p:cNvSpPr txBox="1">
            <a:spLocks/>
          </p:cNvSpPr>
          <p:nvPr/>
        </p:nvSpPr>
        <p:spPr>
          <a:xfrm>
            <a:off x="19228" y="1139253"/>
            <a:ext cx="10014128" cy="7029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</a:pPr>
            <a:r>
              <a:rPr lang="fr-CA" sz="2000" dirty="0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¿Por qué son importantes la organización y el sentimiento de pertenencia?</a:t>
            </a:r>
            <a:endParaRPr lang="es-ES" sz="2400" dirty="0">
              <a:latin typeface="Gilroy Light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6577" y="2660914"/>
            <a:ext cx="5129772" cy="4197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85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875B7-F982-BC64-F7D8-4A731E18F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3BCB973-96E5-9900-FBF5-898BCB27A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294A09A9-5501-47C1-A89A-A340965A2BE2}" type="slidenum">
              <a:rPr lang="es-ES" noProof="0" smtClean="0"/>
              <a:t>9</a:t>
            </a:fld>
            <a:endParaRPr lang="es-ES" noProof="0"/>
          </a:p>
        </p:txBody>
      </p:sp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D62518D9-D794-C0B8-EA55-37692E5D8E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76" y="5680275"/>
            <a:ext cx="1478836" cy="1082233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74BC25F3-6481-35A2-82D8-3884E8FA44A3}"/>
              </a:ext>
            </a:extLst>
          </p:cNvPr>
          <p:cNvSpPr txBox="1"/>
          <p:nvPr/>
        </p:nvSpPr>
        <p:spPr>
          <a:xfrm>
            <a:off x="1414354" y="2536641"/>
            <a:ext cx="9012554" cy="2840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b="1" kern="100" dirty="0" err="1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Diferentes aspectos </a:t>
            </a:r>
            <a:r>
              <a:rPr lang="de-DE" sz="2400" b="1" kern="100" dirty="0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de la </a:t>
            </a:r>
            <a:r>
              <a:rPr lang="de-DE" sz="2400" b="1" kern="100" dirty="0" err="1">
                <a:effectLst/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pertenencia</a:t>
            </a:r>
            <a:endParaRPr lang="de-DE" sz="2400" kern="100" dirty="0">
              <a:effectLst/>
              <a:latin typeface="Gilroy Ligh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DE" b="1" kern="100" dirty="0">
              <a:latin typeface="Tenorite Display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Ciertas formalidades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solicitud 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admisión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aceptación 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por parte </a:t>
            </a: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de la organización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integración 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en la </a:t>
            </a: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vida </a:t>
            </a:r>
            <a:r>
              <a:rPr lang="de-DE" sz="2000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de-DE" sz="2000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actividades de la Asociación, etc.</a:t>
            </a:r>
            <a:endParaRPr lang="de-DE" sz="2000" kern="100" dirty="0">
              <a:latin typeface="Gilroy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000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Afiliación a la ASSCC </a:t>
            </a:r>
            <a:r>
              <a:rPr lang="de-DE" sz="2000" kern="100" dirty="0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de-DE" sz="2000" kern="100" dirty="0" err="1">
                <a:effectLst/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vocación</a:t>
            </a:r>
            <a:endParaRPr lang="de-DE" sz="2000" kern="100" dirty="0">
              <a:effectLst/>
              <a:latin typeface="Gilroy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000" b="1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Los </a:t>
            </a:r>
            <a:r>
              <a:rPr lang="de-DE" sz="2000" b="1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aspectos formales de la organización nunca deben ser </a:t>
            </a:r>
            <a:r>
              <a:rPr lang="de-DE" sz="2000" b="1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más </a:t>
            </a:r>
            <a:r>
              <a:rPr lang="de-DE" sz="2000" b="1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importantes que </a:t>
            </a:r>
            <a:r>
              <a:rPr lang="de-DE" sz="2000" b="1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el </a:t>
            </a:r>
            <a:r>
              <a:rPr lang="de-DE" sz="2000" b="1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discernimiento </a:t>
            </a:r>
            <a:r>
              <a:rPr lang="de-DE" sz="2000" b="1" kern="100" dirty="0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de la </a:t>
            </a:r>
            <a:r>
              <a:rPr lang="de-DE" sz="2000" b="1" kern="100" dirty="0" err="1">
                <a:latin typeface="Gilroy Light"/>
                <a:ea typeface="Calibri" panose="020F0502020204030204" pitchFamily="34" charset="0"/>
                <a:cs typeface="Times New Roman" panose="02020603050405020304" pitchFamily="18" charset="0"/>
              </a:rPr>
              <a:t>vocación</a:t>
            </a:r>
            <a:endParaRPr lang="es-ES" dirty="0">
              <a:latin typeface="Tenorite Display" panose="00000500000000000000" pitchFamily="2" charset="0"/>
            </a:endParaRPr>
          </a:p>
        </p:txBody>
      </p:sp>
      <p:sp>
        <p:nvSpPr>
          <p:cNvPr id="7" name="CuadroTexto 2">
            <a:extLst>
              <a:ext uri="{FF2B5EF4-FFF2-40B4-BE49-F238E27FC236}">
                <a16:creationId xmlns:a16="http://schemas.microsoft.com/office/drawing/2014/main" id="{4C486BF4-E29D-F2DE-D943-2DA6D27403CC}"/>
              </a:ext>
            </a:extLst>
          </p:cNvPr>
          <p:cNvSpPr txBox="1"/>
          <p:nvPr/>
        </p:nvSpPr>
        <p:spPr>
          <a:xfrm>
            <a:off x="4238" y="214845"/>
            <a:ext cx="10178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latin typeface="+mj-lt"/>
              </a:rPr>
              <a:t>ORGANIZACIÓN Y SENTIDO DE PERTENENCIA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04E1BE55-21B2-E3AB-C383-F322012CBDC8}"/>
              </a:ext>
            </a:extLst>
          </p:cNvPr>
          <p:cNvSpPr txBox="1">
            <a:spLocks/>
          </p:cNvSpPr>
          <p:nvPr/>
        </p:nvSpPr>
        <p:spPr>
          <a:xfrm>
            <a:off x="19228" y="1139253"/>
            <a:ext cx="10014128" cy="7029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</a:pPr>
            <a:r>
              <a:rPr lang="fr-CA" sz="2000" dirty="0">
                <a:latin typeface="Gilroy Light"/>
                <a:ea typeface="Calibri" panose="020F0502020204030204" pitchFamily="34" charset="0"/>
                <a:cs typeface="Mangal" panose="02040503050203030202" pitchFamily="18" charset="0"/>
              </a:rPr>
              <a:t>¿Por qué son importantes la organización y el sentimiento de pertenencia?</a:t>
            </a:r>
            <a:endParaRPr lang="es-ES" sz="2400" dirty="0">
              <a:latin typeface="Gilroy Light"/>
            </a:endParaRPr>
          </a:p>
        </p:txBody>
      </p:sp>
    </p:spTree>
    <p:extLst>
      <p:ext uri="{BB962C8B-B14F-4D97-AF65-F5344CB8AC3E}">
        <p14:creationId xmlns:p14="http://schemas.microsoft.com/office/powerpoint/2010/main" val="23316123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2" id="{51F9C6D5-44D6-4E93-94D8-F5184FDF665D}" vid="{E9DD869F-DBC3-4F83-BAB8-8D82F50FD00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a791f32-ba25-4a05-b83f-0a2579457002" xsi:nil="true"/>
    <lcf76f155ced4ddcb4097134ff3c332f xmlns="0d4f03e2-9ef2-4e5f-843a-cbc3f4d02c2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0DF048F32DB8448AA720353755F3BB3" ma:contentTypeVersion="13" ma:contentTypeDescription="Crear nuevo documento." ma:contentTypeScope="" ma:versionID="185c6a85e1b1288c057cf2e24605fae4">
  <xsd:schema xmlns:xsd="http://www.w3.org/2001/XMLSchema" xmlns:xs="http://www.w3.org/2001/XMLSchema" xmlns:p="http://schemas.microsoft.com/office/2006/metadata/properties" xmlns:ns2="0d4f03e2-9ef2-4e5f-843a-cbc3f4d02c2f" xmlns:ns3="ba791f32-ba25-4a05-b83f-0a2579457002" targetNamespace="http://schemas.microsoft.com/office/2006/metadata/properties" ma:root="true" ma:fieldsID="138ea360d020399dd8f8a687ea33cf1e" ns2:_="" ns3:_="">
    <xsd:import namespace="0d4f03e2-9ef2-4e5f-843a-cbc3f4d02c2f"/>
    <xsd:import namespace="ba791f32-ba25-4a05-b83f-0a25794570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4f03e2-9ef2-4e5f-843a-cbc3f4d02c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Etiquetas de imagen" ma:readOnly="false" ma:fieldId="{5cf76f15-5ced-4ddc-b409-7134ff3c332f}" ma:taxonomyMulti="true" ma:sspId="926262c4-5143-49c3-854c-de4bf521f93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791f32-ba25-4a05-b83f-0a257945700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7aa18120-de7d-45c5-a506-5e11adcb2b58}" ma:internalName="TaxCatchAll" ma:showField="CatchAllData" ma:web="ba791f32-ba25-4a05-b83f-0a25794570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334180-0405-413B-834A-44FA9E05AD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D5BAB77-79E1-4739-AA51-10C9079186D6}">
  <ds:schemaRefs>
    <ds:schemaRef ds:uri="http://schemas.microsoft.com/office/infopath/2007/PartnerControls"/>
    <ds:schemaRef ds:uri="ba791f32-ba25-4a05-b83f-0a2579457002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terms/"/>
    <ds:schemaRef ds:uri="0d4f03e2-9ef2-4e5f-843a-cbc3f4d02c2f"/>
    <ds:schemaRef ds:uri="http://purl.org/dc/dcmitype/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D3F05EA7-8FE6-455F-90A9-711C3579F6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4f03e2-9ef2-4e5f-843a-cbc3f4d02c2f"/>
    <ds:schemaRef ds:uri="ba791f32-ba25-4a05-b83f-0a25794570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</TotalTime>
  <Words>1674</Words>
  <Application>Microsoft Office PowerPoint</Application>
  <PresentationFormat>Widescreen</PresentationFormat>
  <Paragraphs>178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33" baseType="lpstr">
      <vt:lpstr>Arial</vt:lpstr>
      <vt:lpstr>Calibri</vt:lpstr>
      <vt:lpstr>Gilroy ExtraBold</vt:lpstr>
      <vt:lpstr>Gilroy Light</vt:lpstr>
      <vt:lpstr>Mangal</vt:lpstr>
      <vt:lpstr>Symbol</vt:lpstr>
      <vt:lpstr>Tenorite</vt:lpstr>
      <vt:lpstr>Tenorite Display</vt:lpstr>
      <vt:lpstr>Times New Roman</vt:lpstr>
      <vt:lpstr>Tema de Office</vt:lpstr>
      <vt:lpstr>RECURSO DE FORMACIÓN  EL PVA: NUESTRO CARNET DE IDENTIDAD EN LA IGLESIA,  EN LA FAMILIA SALESIANA Y EN LA SOCIEDAD   TEMA: ORGANIZACIÓN Y SENTIDO DE PERTENENCIA</vt:lpstr>
      <vt:lpstr>1. ¿Qué dice el PVA sobre la organización de la ASSCC y el sentido de pertenencia del Salesiano Cooperador?  2 - Profundización  a) ¿Por qué hay que tener en cuenta la organización y el sentido de pertenencia?   b) ¿Cómo ponerlo en práctica en nuestras vidas?  c) Buenas prácticas  3. Conclusión  4. Elementos para la reflexión personal y en grupo</vt:lpstr>
      <vt:lpstr>¿Qué dice el PVA sobre la organización de la Asociación de los Salesianos Cooperadores y el sentido de pertenencia del Salesiano Cooperador?</vt:lpstr>
      <vt:lpstr>¿Qué dice el PVA sobre la organización de la Asociación de los Salesianos Cooperadores y el sentido de pertenencia del Salesiano Cooperador?</vt:lpstr>
      <vt:lpstr>¿Por qué son importantes la organización y el sentimiento de pertenencia?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¿Cómo podemos ponerlo en práctica en nuestras vidas?</vt:lpstr>
      <vt:lpstr>Apresentação do PowerPoint</vt:lpstr>
      <vt:lpstr>Apresentação do PowerPoint</vt:lpstr>
      <vt:lpstr>Apresentação do PowerPoint</vt:lpstr>
      <vt:lpstr>Conclusión</vt:lpstr>
      <vt:lpstr>Para reflexionar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Administrador León Salesianos Cooperadores</dc:creator>
  <cp:keywords>, docId:028F31D77A60ADF8A32C56C8B4D8EA05</cp:keywords>
  <cp:lastModifiedBy>Usuário do Windows</cp:lastModifiedBy>
  <cp:revision>99</cp:revision>
  <dcterms:created xsi:type="dcterms:W3CDTF">2023-06-13T10:29:07Z</dcterms:created>
  <dcterms:modified xsi:type="dcterms:W3CDTF">2025-05-16T18:58:15Z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0x01010010DF048F32DB8448AA720353755F3BB3</vt:lpwstr>
  </property>
  <property fmtid="{D5CDD505-2E9C-101B-9397-08002B2CF9AE}" pid="3" name="MediaServiceImageTags">
    <vt:lpwstr/>
  </property>
</Properties>
</file>