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metadata" ContentType="application/binary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1" r:id="rId16"/>
    <p:sldId id="300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</p:sldIdLst>
  <p:sldSz cx="12192000" cy="6858000"/>
  <p:notesSz cx="6858000" cy="9313863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MZ13w5ddfyqEZCTF7dFKMOk9U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E0AB96-5508-46A9-A2B4-A944A5F5C2A5}" v="3" dt="2025-03-19T23:10:32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46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 Pellegrino" userId="eb504ce1d113df95" providerId="LiveId" clId="{BAE0AB96-5508-46A9-A2B4-A944A5F5C2A5}"/>
    <pc:docChg chg="custSel modSld">
      <pc:chgData name="Carlo Pellegrino" userId="eb504ce1d113df95" providerId="LiveId" clId="{BAE0AB96-5508-46A9-A2B4-A944A5F5C2A5}" dt="2025-03-19T23:10:32.319" v="12"/>
      <pc:docMkLst>
        <pc:docMk/>
      </pc:docMkLst>
      <pc:sldChg chg="delSp modSp mod">
        <pc:chgData name="Carlo Pellegrino" userId="eb504ce1d113df95" providerId="LiveId" clId="{BAE0AB96-5508-46A9-A2B4-A944A5F5C2A5}" dt="2025-03-19T23:08:50.415" v="6" actId="1076"/>
        <pc:sldMkLst>
          <pc:docMk/>
          <pc:sldMk cId="0" sldId="256"/>
        </pc:sldMkLst>
        <pc:spChg chg="del">
          <ac:chgData name="Carlo Pellegrino" userId="eb504ce1d113df95" providerId="LiveId" clId="{BAE0AB96-5508-46A9-A2B4-A944A5F5C2A5}" dt="2025-03-19T23:08:35.100" v="3" actId="478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Carlo Pellegrino" userId="eb504ce1d113df95" providerId="LiveId" clId="{BAE0AB96-5508-46A9-A2B4-A944A5F5C2A5}" dt="2025-03-19T23:08:50.415" v="6" actId="1076"/>
          <ac:spMkLst>
            <pc:docMk/>
            <pc:sldMk cId="0" sldId="256"/>
            <ac:spMk id="226" creationId="{00000000-0000-0000-0000-000000000000}"/>
          </ac:spMkLst>
        </pc:spChg>
      </pc:sldChg>
      <pc:sldChg chg="modSp">
        <pc:chgData name="Carlo Pellegrino" userId="eb504ce1d113df95" providerId="LiveId" clId="{BAE0AB96-5508-46A9-A2B4-A944A5F5C2A5}" dt="2025-03-19T23:10:32.319" v="12"/>
        <pc:sldMkLst>
          <pc:docMk/>
          <pc:sldMk cId="0" sldId="258"/>
        </pc:sldMkLst>
        <pc:spChg chg="mod">
          <ac:chgData name="Carlo Pellegrino" userId="eb504ce1d113df95" providerId="LiveId" clId="{BAE0AB96-5508-46A9-A2B4-A944A5F5C2A5}" dt="2025-03-19T23:10:32.319" v="12"/>
          <ac:spMkLst>
            <pc:docMk/>
            <pc:sldMk cId="0" sldId="258"/>
            <ac:spMk id="4" creationId="{65FD457B-06B5-2854-65F9-AD6B7E2BD392}"/>
          </ac:spMkLst>
        </pc:spChg>
        <pc:spChg chg="mod">
          <ac:chgData name="Carlo Pellegrino" userId="eb504ce1d113df95" providerId="LiveId" clId="{BAE0AB96-5508-46A9-A2B4-A944A5F5C2A5}" dt="2025-03-19T23:10:32.319" v="12"/>
          <ac:spMkLst>
            <pc:docMk/>
            <pc:sldMk cId="0" sldId="258"/>
            <ac:spMk id="8" creationId="{22A610D7-4249-D27E-D47A-B4DF1C93093C}"/>
          </ac:spMkLst>
        </pc:spChg>
      </pc:sldChg>
      <pc:sldChg chg="modSp mod">
        <pc:chgData name="Carlo Pellegrino" userId="eb504ce1d113df95" providerId="LiveId" clId="{BAE0AB96-5508-46A9-A2B4-A944A5F5C2A5}" dt="2025-03-19T23:09:14.818" v="10" actId="1076"/>
        <pc:sldMkLst>
          <pc:docMk/>
          <pc:sldMk cId="2635563778" sldId="288"/>
        </pc:sldMkLst>
        <pc:spChg chg="mod">
          <ac:chgData name="Carlo Pellegrino" userId="eb504ce1d113df95" providerId="LiveId" clId="{BAE0AB96-5508-46A9-A2B4-A944A5F5C2A5}" dt="2025-03-19T23:09:14.818" v="10" actId="1076"/>
          <ac:spMkLst>
            <pc:docMk/>
            <pc:sldMk cId="2635563778" sldId="288"/>
            <ac:spMk id="3" creationId="{2A92D176-62C2-4EA7-F253-2AC26A56B4EF}"/>
          </ac:spMkLst>
        </pc:spChg>
        <pc:spChg chg="mod">
          <ac:chgData name="Carlo Pellegrino" userId="eb504ce1d113df95" providerId="LiveId" clId="{BAE0AB96-5508-46A9-A2B4-A944A5F5C2A5}" dt="2025-03-19T23:09:04.563" v="8" actId="27636"/>
          <ac:spMkLst>
            <pc:docMk/>
            <pc:sldMk cId="2635563778" sldId="288"/>
            <ac:spMk id="233" creationId="{E6ACB3C2-514A-90D0-F564-233293A75EB4}"/>
          </ac:spMkLst>
        </pc:spChg>
      </pc:sldChg>
      <pc:sldChg chg="modSp">
        <pc:chgData name="Carlo Pellegrino" userId="eb504ce1d113df95" providerId="LiveId" clId="{BAE0AB96-5508-46A9-A2B4-A944A5F5C2A5}" dt="2025-03-19T23:10:32.319" v="12"/>
        <pc:sldMkLst>
          <pc:docMk/>
          <pc:sldMk cId="1508519195" sldId="290"/>
        </pc:sldMkLst>
        <pc:spChg chg="mod">
          <ac:chgData name="Carlo Pellegrino" userId="eb504ce1d113df95" providerId="LiveId" clId="{BAE0AB96-5508-46A9-A2B4-A944A5F5C2A5}" dt="2025-03-19T23:10:12.749" v="11"/>
          <ac:spMkLst>
            <pc:docMk/>
            <pc:sldMk cId="1508519195" sldId="290"/>
            <ac:spMk id="5" creationId="{C3C1CE2A-3A07-F4C9-F013-73AD64376211}"/>
          </ac:spMkLst>
        </pc:spChg>
        <pc:spChg chg="mod">
          <ac:chgData name="Carlo Pellegrino" userId="eb504ce1d113df95" providerId="LiveId" clId="{BAE0AB96-5508-46A9-A2B4-A944A5F5C2A5}" dt="2025-03-19T23:10:32.319" v="12"/>
          <ac:spMkLst>
            <pc:docMk/>
            <pc:sldMk cId="1508519195" sldId="290"/>
            <ac:spMk id="7" creationId="{F995E20C-5AA4-3C4B-CC49-827CB87058FB}"/>
          </ac:spMkLst>
        </pc:spChg>
      </pc:sldChg>
      <pc:sldChg chg="modSp">
        <pc:chgData name="Carlo Pellegrino" userId="eb504ce1d113df95" providerId="LiveId" clId="{BAE0AB96-5508-46A9-A2B4-A944A5F5C2A5}" dt="2025-03-19T23:10:32.319" v="12"/>
        <pc:sldMkLst>
          <pc:docMk/>
          <pc:sldMk cId="3705619793" sldId="291"/>
        </pc:sldMkLst>
        <pc:spChg chg="mod">
          <ac:chgData name="Carlo Pellegrino" userId="eb504ce1d113df95" providerId="LiveId" clId="{BAE0AB96-5508-46A9-A2B4-A944A5F5C2A5}" dt="2025-03-19T23:10:32.319" v="12"/>
          <ac:spMkLst>
            <pc:docMk/>
            <pc:sldMk cId="3705619793" sldId="291"/>
            <ac:spMk id="4" creationId="{3A1A48C6-1EF3-85B0-7D3A-7A31A2B6456F}"/>
          </ac:spMkLst>
        </pc:spChg>
      </pc:sldChg>
      <pc:sldChg chg="modSp">
        <pc:chgData name="Carlo Pellegrino" userId="eb504ce1d113df95" providerId="LiveId" clId="{BAE0AB96-5508-46A9-A2B4-A944A5F5C2A5}" dt="2025-03-19T23:10:32.319" v="12"/>
        <pc:sldMkLst>
          <pc:docMk/>
          <pc:sldMk cId="1540948626" sldId="292"/>
        </pc:sldMkLst>
        <pc:spChg chg="mod">
          <ac:chgData name="Carlo Pellegrino" userId="eb504ce1d113df95" providerId="LiveId" clId="{BAE0AB96-5508-46A9-A2B4-A944A5F5C2A5}" dt="2025-03-19T23:10:32.319" v="12"/>
          <ac:spMkLst>
            <pc:docMk/>
            <pc:sldMk cId="1540948626" sldId="292"/>
            <ac:spMk id="4" creationId="{BC7CE714-3BBC-3693-AC87-976A5F99BD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EBC7FAE2-94B9-6624-7C11-57D76A36B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8CC4D1B0-3BA4-6FD2-3AC5-B1C32F8BD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693422B5-1FCA-D496-777D-154CFC687E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41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35B7332E-608F-08C0-E243-2313FC001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251106F6-3DAC-408D-028E-713DBDD7F4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4CD0424B-282B-9A3D-B20C-096521307A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11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C7D733A2-4EA2-A1F7-DFBA-3A4524127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E93CC125-D680-A0FE-589B-2A6B40219E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58C9491B-D830-34B5-4BCD-FE92826917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83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22A88DDD-9CB4-FF3B-E164-E6F99AD0F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00360BD4-1476-9F08-DB42-B72EAC9319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9803A01F-0C1A-E661-F803-D8D01034CE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4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E0800C84-21BE-5353-82E5-BEE7D1AB5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81947049-C24D-155C-01CD-677334DAC9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21CB0254-4373-1546-8FA9-C5F4AF220D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812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D326A576-11A0-8D53-62B4-806A9A0E0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C39153A3-08D5-BBF0-805B-6BE5EC5312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E7859C09-A730-218D-8FB2-A1FD17E726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594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9B67E2B5-3D0F-FFFC-4845-CCDDC095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F9C8F92C-DE22-CFE7-8245-F441303811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EEE12C5E-130D-E2B9-683F-1CE3298F43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052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5E4F4CF5-20D0-5068-F149-1BA576D4E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23CEA1D4-571C-E323-93B0-B45AD43DF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3683FAFB-7EA7-FD18-B5A1-4DD7893D2F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898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1E448372-9ABF-0363-BDEB-512B4C2B8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515C7EB6-229B-7A50-C242-DFB82052E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AD0B03E9-EE1A-6023-641F-F1EE25EB21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349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BC1423A6-68AA-B195-95C1-FAB77A50C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815444D7-89CB-F3E0-D720-45CD6160DE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8B2BF95A-147E-CDE3-A583-A96C91E16B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93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E52F20A2-D6B2-34B1-8E64-241746E44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:notes">
            <a:extLst>
              <a:ext uri="{FF2B5EF4-FFF2-40B4-BE49-F238E27FC236}">
                <a16:creationId xmlns:a16="http://schemas.microsoft.com/office/drawing/2014/main" id="{642ACF3F-073F-F484-DBA0-2EFBBE161F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0:notes">
            <a:extLst>
              <a:ext uri="{FF2B5EF4-FFF2-40B4-BE49-F238E27FC236}">
                <a16:creationId xmlns:a16="http://schemas.microsoft.com/office/drawing/2014/main" id="{A16DE5D3-5448-28D6-FBEC-D6E1BC9A61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234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D181E0EE-7A15-6CB4-0604-C65E52B11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4B87D2F2-91AE-89BE-3DCD-D5BFBE4DE9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CA6E3EBC-CDAD-F130-0CE9-78018CB9F8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411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04D6F27E-8F73-F8F0-B84A-686EC043C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E66517FA-470F-6410-75E1-6AF144DE99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6FFA5E54-E40F-5B34-5523-93FFA6D844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405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3C5569BA-DB4E-CB3B-BF66-DBC83F452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4B29012E-3D7B-B9B1-12A2-0DA015E1B6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21628CFC-51AA-298E-E944-9345EAE8A6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918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E3A2AC3E-A042-6209-398A-4B5E57799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A3F14E12-B492-1AF6-5478-10C079B1CA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7CF6C791-6467-DAAA-69C4-611F9FB872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7415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3C75B32C-B15B-9CCE-D427-0EAD64B8F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63C3F612-82BB-186F-5EFA-1AAFCA78DE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D4D6BB24-6DF8-4DC9-09DA-00871C3F29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7835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0ED5E898-8738-ACE0-3CBE-1E6229291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4F816160-644D-8D88-EA44-1A5629E3EC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119723B7-FD7E-61FC-5C6E-AAC2721E0F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435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321F1D18-873D-DBF4-1926-52FAF7453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A1953056-5749-F598-2CFD-93D42185E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539A9197-2F78-879F-2F45-0BA1B9B0F6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382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0A71E583-7ACE-2573-91FF-5F863DAF8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:notes">
            <a:extLst>
              <a:ext uri="{FF2B5EF4-FFF2-40B4-BE49-F238E27FC236}">
                <a16:creationId xmlns:a16="http://schemas.microsoft.com/office/drawing/2014/main" id="{B107AAC0-4031-B8D5-2BC8-EC8B19CA0F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0:notes">
            <a:extLst>
              <a:ext uri="{FF2B5EF4-FFF2-40B4-BE49-F238E27FC236}">
                <a16:creationId xmlns:a16="http://schemas.microsoft.com/office/drawing/2014/main" id="{C390BE41-58EE-ABEB-4D1B-90863DDE73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41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2399FF9F-EFE7-534E-BA5B-562D3A8D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161CA623-BC94-4E01-006E-FC3A8ECA4F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422A9CC2-E02E-3721-7EF2-FE56EF5372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9134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7259E9EB-7BAD-7BD8-0040-800CB568B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0E8E22D7-A3E8-0736-0774-85E1195B1D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C7F30AEF-A5D9-8DB8-2E4B-5BAD7DB61E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28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21CC315F-8D55-B81E-7B45-D80EF246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75CEE979-6772-79DC-962B-8B06C7736B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1C4003B1-5686-2513-1636-35ADBA3564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74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85AFA49B-DC11-DD57-E808-D2128ACCE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2DFB89EC-D163-0339-82FD-269609C8DB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D143E6C0-6340-E6E4-38E0-714B828908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12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9F70C9E9-0E79-4930-D449-694363437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>
            <a:extLst>
              <a:ext uri="{FF2B5EF4-FFF2-40B4-BE49-F238E27FC236}">
                <a16:creationId xmlns:a16="http://schemas.microsoft.com/office/drawing/2014/main" id="{EDA79108-13BE-80E8-48AD-2EA03FDE25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:notes">
            <a:extLst>
              <a:ext uri="{FF2B5EF4-FFF2-40B4-BE49-F238E27FC236}">
                <a16:creationId xmlns:a16="http://schemas.microsoft.com/office/drawing/2014/main" id="{805C5D8A-996B-F612-0B7D-D5251B6194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488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1"/>
          <p:cNvSpPr/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/>
          <p:nvPr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rgbClr val="004B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1"/>
          <p:cNvSpPr/>
          <p:nvPr/>
        </p:nvSpPr>
        <p:spPr>
          <a:xfrm>
            <a:off x="1" y="4571999"/>
            <a:ext cx="1118508" cy="1118508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1"/>
          <p:cNvSpPr/>
          <p:nvPr/>
        </p:nvSpPr>
        <p:spPr>
          <a:xfrm>
            <a:off x="1" y="5739492"/>
            <a:ext cx="1118508" cy="1118508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11"/>
          <p:cNvGrpSpPr/>
          <p:nvPr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21" name="Google Shape;21;p11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1"/>
            <p:cNvSpPr/>
            <p:nvPr/>
          </p:nvSpPr>
          <p:spPr>
            <a:xfrm rot="5400000" flipH="1">
              <a:off x="9499940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11"/>
          <p:cNvSpPr/>
          <p:nvPr/>
        </p:nvSpPr>
        <p:spPr>
          <a:xfrm>
            <a:off x="0" y="-1"/>
            <a:ext cx="1167493" cy="1167493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11024507" y="4580708"/>
            <a:ext cx="1167493" cy="2277292"/>
          </a:xfrm>
          <a:custGeom>
            <a:avLst/>
            <a:gdLst/>
            <a:ahLst/>
            <a:cxnLst/>
            <a:rect l="l" t="t" r="r" b="b"/>
            <a:pathLst>
              <a:path w="1167493" h="2272167" extrusionOk="0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1" descr="Un letrero de color blanc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2481" y="4839419"/>
            <a:ext cx="1681144" cy="18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2-1">
  <p:cSld name="Contenido 2-1">
    <p:bg>
      <p:bgPr>
        <a:solidFill>
          <a:schemeClr val="accen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0"/>
          <p:cNvGrpSpPr/>
          <p:nvPr/>
        </p:nvGrpSpPr>
        <p:grpSpPr>
          <a:xfrm rot="-54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87" name="Google Shape;87;p20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1167493" y="2087563"/>
            <a:ext cx="9779182" cy="336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3-1">
  <p:cSld name="Contenido 3-1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1"/>
          <p:cNvSpPr/>
          <p:nvPr/>
        </p:nvSpPr>
        <p:spPr>
          <a:xfrm rot="5400000" flipH="1">
            <a:off x="1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4-1 S">
  <p:cSld name="Contenido 4-1 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1167493" y="528319"/>
            <a:ext cx="9779182" cy="482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2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04" name="Google Shape;104;p22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4-1">
  <p:cSld name="Contenido 4-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3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3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23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14" name="Google Shape;114;p23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4-2">
  <p:cSld name="Contenido 4-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1167493" y="2005689"/>
            <a:ext cx="4663440" cy="335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4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4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24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24" name="Google Shape;124;p24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2"/>
          </p:nvPr>
        </p:nvSpPr>
        <p:spPr>
          <a:xfrm>
            <a:off x="6283235" y="2005689"/>
            <a:ext cx="4663440" cy="335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4-2 T">
  <p:cSld name="Contenido 4-2 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1167493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25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35" name="Google Shape;135;p25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2"/>
          </p:nvPr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3"/>
          </p:nvPr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4"/>
          </p:nvPr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4-3">
  <p:cSld name="Contenido 4-3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1167491" y="2003804"/>
            <a:ext cx="3218688" cy="335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/>
          <p:nvPr/>
        </p:nvSpPr>
        <p:spPr>
          <a:xfrm rot="5400000">
            <a:off x="8580896" y="0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-2364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/>
          <p:nvPr/>
        </p:nvSpPr>
        <p:spPr>
          <a:xfrm rot="5400000" flipH="1">
            <a:off x="11258144" y="5924144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26"/>
          <p:cNvGrpSpPr/>
          <p:nvPr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148" name="Google Shape;148;p26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26"/>
          <p:cNvSpPr txBox="1">
            <a:spLocks noGrp="1"/>
          </p:cNvSpPr>
          <p:nvPr>
            <p:ph type="body" idx="2"/>
          </p:nvPr>
        </p:nvSpPr>
        <p:spPr>
          <a:xfrm>
            <a:off x="4683787" y="2003804"/>
            <a:ext cx="3173279" cy="335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body" idx="3"/>
          </p:nvPr>
        </p:nvSpPr>
        <p:spPr>
          <a:xfrm>
            <a:off x="8200082" y="2003804"/>
            <a:ext cx="3173279" cy="335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4-3 T">
  <p:cSld name="Contenido 4-3 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1167491" y="2526318"/>
            <a:ext cx="3218688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/>
          <p:nvPr/>
        </p:nvSpPr>
        <p:spPr>
          <a:xfrm rot="5400000">
            <a:off x="8580896" y="0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-2364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 rot="5400000" flipH="1">
            <a:off x="11258144" y="5924144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27"/>
          <p:cNvGrpSpPr/>
          <p:nvPr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160" name="Google Shape;160;p27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7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7"/>
          <p:cNvSpPr txBox="1">
            <a:spLocks noGrp="1"/>
          </p:cNvSpPr>
          <p:nvPr>
            <p:ph type="body" idx="2"/>
          </p:nvPr>
        </p:nvSpPr>
        <p:spPr>
          <a:xfrm>
            <a:off x="4683787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3"/>
          </p:nvPr>
        </p:nvSpPr>
        <p:spPr>
          <a:xfrm>
            <a:off x="4683788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4"/>
          </p:nvPr>
        </p:nvSpPr>
        <p:spPr>
          <a:xfrm>
            <a:off x="8200082" y="2526318"/>
            <a:ext cx="3173279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5"/>
          </p:nvPr>
        </p:nvSpPr>
        <p:spPr>
          <a:xfrm>
            <a:off x="8200083" y="2003804"/>
            <a:ext cx="3173278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6"/>
          </p:nvPr>
        </p:nvSpPr>
        <p:spPr>
          <a:xfrm>
            <a:off x="1167491" y="1999912"/>
            <a:ext cx="3218687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do el equipo">
  <p:cSld name="Todo el equipo">
    <p:bg>
      <p:bgPr>
        <a:solidFill>
          <a:schemeClr val="accent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>
            <a:spLocks noGrp="1"/>
          </p:cNvSpPr>
          <p:nvPr>
            <p:ph type="pic" idx="2"/>
          </p:nvPr>
        </p:nvSpPr>
        <p:spPr>
          <a:xfrm>
            <a:off x="750429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750430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3"/>
          </p:nvPr>
        </p:nvSpPr>
        <p:spPr>
          <a:xfrm>
            <a:off x="750429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>
            <a:spLocks noGrp="1"/>
          </p:cNvSpPr>
          <p:nvPr>
            <p:ph type="pic" idx="4"/>
          </p:nvPr>
        </p:nvSpPr>
        <p:spPr>
          <a:xfrm>
            <a:off x="354939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8"/>
          <p:cNvSpPr txBox="1">
            <a:spLocks noGrp="1"/>
          </p:cNvSpPr>
          <p:nvPr>
            <p:ph type="body" idx="5"/>
          </p:nvPr>
        </p:nvSpPr>
        <p:spPr>
          <a:xfrm>
            <a:off x="354939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6"/>
          </p:nvPr>
        </p:nvSpPr>
        <p:spPr>
          <a:xfrm>
            <a:off x="354939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>
            <a:spLocks noGrp="1"/>
          </p:cNvSpPr>
          <p:nvPr>
            <p:ph type="pic" idx="7"/>
          </p:nvPr>
        </p:nvSpPr>
        <p:spPr>
          <a:xfrm>
            <a:off x="634836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8"/>
          <p:cNvSpPr txBox="1">
            <a:spLocks noGrp="1"/>
          </p:cNvSpPr>
          <p:nvPr>
            <p:ph type="body" idx="8"/>
          </p:nvPr>
        </p:nvSpPr>
        <p:spPr>
          <a:xfrm>
            <a:off x="634836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9"/>
          </p:nvPr>
        </p:nvSpPr>
        <p:spPr>
          <a:xfrm>
            <a:off x="634836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>
            <a:spLocks noGrp="1"/>
          </p:cNvSpPr>
          <p:nvPr>
            <p:ph type="pic" idx="13"/>
          </p:nvPr>
        </p:nvSpPr>
        <p:spPr>
          <a:xfrm>
            <a:off x="9147335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8"/>
          <p:cNvSpPr txBox="1">
            <a:spLocks noGrp="1"/>
          </p:cNvSpPr>
          <p:nvPr>
            <p:ph type="body" idx="14"/>
          </p:nvPr>
        </p:nvSpPr>
        <p:spPr>
          <a:xfrm>
            <a:off x="9147336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5"/>
          </p:nvPr>
        </p:nvSpPr>
        <p:spPr>
          <a:xfrm>
            <a:off x="9147335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>
            <a:spLocks noGrp="1"/>
          </p:cNvSpPr>
          <p:nvPr>
            <p:ph type="pic" idx="16"/>
          </p:nvPr>
        </p:nvSpPr>
        <p:spPr>
          <a:xfrm>
            <a:off x="750429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28"/>
          <p:cNvSpPr txBox="1">
            <a:spLocks noGrp="1"/>
          </p:cNvSpPr>
          <p:nvPr>
            <p:ph type="body" idx="17"/>
          </p:nvPr>
        </p:nvSpPr>
        <p:spPr>
          <a:xfrm>
            <a:off x="750430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8"/>
          </p:nvPr>
        </p:nvSpPr>
        <p:spPr>
          <a:xfrm>
            <a:off x="750429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>
            <a:spLocks noGrp="1"/>
          </p:cNvSpPr>
          <p:nvPr>
            <p:ph type="pic" idx="19"/>
          </p:nvPr>
        </p:nvSpPr>
        <p:spPr>
          <a:xfrm>
            <a:off x="354939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8"/>
          <p:cNvSpPr txBox="1">
            <a:spLocks noGrp="1"/>
          </p:cNvSpPr>
          <p:nvPr>
            <p:ph type="body" idx="20"/>
          </p:nvPr>
        </p:nvSpPr>
        <p:spPr>
          <a:xfrm>
            <a:off x="354939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21"/>
          </p:nvPr>
        </p:nvSpPr>
        <p:spPr>
          <a:xfrm>
            <a:off x="354939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>
            <a:spLocks noGrp="1"/>
          </p:cNvSpPr>
          <p:nvPr>
            <p:ph type="pic" idx="22"/>
          </p:nvPr>
        </p:nvSpPr>
        <p:spPr>
          <a:xfrm>
            <a:off x="634836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8"/>
          <p:cNvSpPr txBox="1">
            <a:spLocks noGrp="1"/>
          </p:cNvSpPr>
          <p:nvPr>
            <p:ph type="body" idx="23"/>
          </p:nvPr>
        </p:nvSpPr>
        <p:spPr>
          <a:xfrm>
            <a:off x="634836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24"/>
          </p:nvPr>
        </p:nvSpPr>
        <p:spPr>
          <a:xfrm>
            <a:off x="634836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>
            <a:spLocks noGrp="1"/>
          </p:cNvSpPr>
          <p:nvPr>
            <p:ph type="pic" idx="25"/>
          </p:nvPr>
        </p:nvSpPr>
        <p:spPr>
          <a:xfrm>
            <a:off x="9147335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28"/>
          <p:cNvSpPr txBox="1">
            <a:spLocks noGrp="1"/>
          </p:cNvSpPr>
          <p:nvPr>
            <p:ph type="body" idx="26"/>
          </p:nvPr>
        </p:nvSpPr>
        <p:spPr>
          <a:xfrm>
            <a:off x="9147336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27"/>
          </p:nvPr>
        </p:nvSpPr>
        <p:spPr>
          <a:xfrm>
            <a:off x="9147335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quipo">
  <p:cSld name="Equip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0" y="493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>
            <a:spLocks noGrp="1"/>
          </p:cNvSpPr>
          <p:nvPr>
            <p:ph type="pic" idx="2"/>
          </p:nvPr>
        </p:nvSpPr>
        <p:spPr>
          <a:xfrm>
            <a:off x="750429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2123351" y="2426400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3"/>
          </p:nvPr>
        </p:nvSpPr>
        <p:spPr>
          <a:xfrm>
            <a:off x="2123350" y="2811646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>
            <a:spLocks noGrp="1"/>
          </p:cNvSpPr>
          <p:nvPr>
            <p:ph type="pic" idx="4"/>
          </p:nvPr>
        </p:nvSpPr>
        <p:spPr>
          <a:xfrm>
            <a:off x="5495813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29"/>
          <p:cNvSpPr txBox="1">
            <a:spLocks noGrp="1"/>
          </p:cNvSpPr>
          <p:nvPr>
            <p:ph type="body" idx="5"/>
          </p:nvPr>
        </p:nvSpPr>
        <p:spPr>
          <a:xfrm>
            <a:off x="6870817" y="242256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6"/>
          </p:nvPr>
        </p:nvSpPr>
        <p:spPr>
          <a:xfrm>
            <a:off x="6870816" y="280781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>
            <a:spLocks noGrp="1"/>
          </p:cNvSpPr>
          <p:nvPr>
            <p:ph type="pic" idx="7"/>
          </p:nvPr>
        </p:nvSpPr>
        <p:spPr>
          <a:xfrm>
            <a:off x="750429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29"/>
          <p:cNvSpPr txBox="1">
            <a:spLocks noGrp="1"/>
          </p:cNvSpPr>
          <p:nvPr>
            <p:ph type="body" idx="8"/>
          </p:nvPr>
        </p:nvSpPr>
        <p:spPr>
          <a:xfrm>
            <a:off x="2123351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9"/>
          </p:nvPr>
        </p:nvSpPr>
        <p:spPr>
          <a:xfrm>
            <a:off x="2123350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>
            <a:spLocks noGrp="1"/>
          </p:cNvSpPr>
          <p:nvPr>
            <p:ph type="pic" idx="13"/>
          </p:nvPr>
        </p:nvSpPr>
        <p:spPr>
          <a:xfrm>
            <a:off x="5495813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9"/>
          <p:cNvSpPr txBox="1">
            <a:spLocks noGrp="1"/>
          </p:cNvSpPr>
          <p:nvPr>
            <p:ph type="body" idx="14"/>
          </p:nvPr>
        </p:nvSpPr>
        <p:spPr>
          <a:xfrm>
            <a:off x="6870817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5"/>
          </p:nvPr>
        </p:nvSpPr>
        <p:spPr>
          <a:xfrm>
            <a:off x="6870816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11" name="Google Shape;211;p29"/>
          <p:cNvSpPr/>
          <p:nvPr/>
        </p:nvSpPr>
        <p:spPr>
          <a:xfrm rot="5400000" flipH="1">
            <a:off x="9499940" y="355410"/>
            <a:ext cx="1881641" cy="1167493"/>
          </a:xfrm>
          <a:custGeom>
            <a:avLst/>
            <a:gdLst/>
            <a:ahLst/>
            <a:cxnLst/>
            <a:rect l="l" t="t" r="r" b="b"/>
            <a:pathLst>
              <a:path w="1881641" h="1167493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9"/>
          <p:cNvSpPr/>
          <p:nvPr/>
        </p:nvSpPr>
        <p:spPr>
          <a:xfrm flipH="1">
            <a:off x="10866436" y="1879977"/>
            <a:ext cx="1325563" cy="1325563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11024507" y="-1664"/>
            <a:ext cx="1167494" cy="1881641"/>
          </a:xfrm>
          <a:custGeom>
            <a:avLst/>
            <a:gdLst/>
            <a:ahLst/>
            <a:cxnLst/>
            <a:rect l="l" t="t" r="r" b="b"/>
            <a:pathLst>
              <a:path w="1167494" h="1881641" extrusionOk="0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9"/>
          <p:cNvSpPr/>
          <p:nvPr/>
        </p:nvSpPr>
        <p:spPr>
          <a:xfrm rot="-5400000" flipH="1">
            <a:off x="10667432" y="5333432"/>
            <a:ext cx="1881641" cy="1167493"/>
          </a:xfrm>
          <a:custGeom>
            <a:avLst/>
            <a:gdLst/>
            <a:ahLst/>
            <a:cxnLst/>
            <a:rect l="l" t="t" r="r" b="b"/>
            <a:pathLst>
              <a:path w="1881641" h="1167493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9"/>
          <p:cNvSpPr/>
          <p:nvPr/>
        </p:nvSpPr>
        <p:spPr>
          <a:xfrm rot="10800000" flipH="1">
            <a:off x="9857012" y="3651505"/>
            <a:ext cx="1325563" cy="1325563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9"/>
          <p:cNvSpPr/>
          <p:nvPr/>
        </p:nvSpPr>
        <p:spPr>
          <a:xfrm rot="10800000">
            <a:off x="9857013" y="4976359"/>
            <a:ext cx="1167494" cy="1881641"/>
          </a:xfrm>
          <a:custGeom>
            <a:avLst/>
            <a:gdLst/>
            <a:ahLst/>
            <a:cxnLst/>
            <a:rect l="l" t="t" r="r" b="b"/>
            <a:pathLst>
              <a:path w="1167494" h="1881641" extrusionOk="0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9" descr="Un letrero de color blanc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60703" y="2807811"/>
            <a:ext cx="1132544" cy="1214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1-1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2"/>
          <p:cNvSpPr/>
          <p:nvPr/>
        </p:nvSpPr>
        <p:spPr>
          <a:xfrm rot="5400000" flipH="1">
            <a:off x="1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33" name="Google Shape;33;p12" descr="Un letrero de color blanco&#10;&#10;Descripción generada automáticamente con confianza medi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5470" y="169141"/>
            <a:ext cx="1659522" cy="177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e sección">
  <p:cSld name="Título de secció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/>
          <p:nvPr/>
        </p:nvSpPr>
        <p:spPr>
          <a:xfrm>
            <a:off x="0" y="0"/>
            <a:ext cx="8025490" cy="6858000"/>
          </a:xfrm>
          <a:custGeom>
            <a:avLst/>
            <a:gdLst/>
            <a:ahLst/>
            <a:cxnLst/>
            <a:rect l="l" t="t" r="r" b="b"/>
            <a:pathLst>
              <a:path w="8025490" h="6858000" extrusionOk="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3"/>
          <p:cNvSpPr txBox="1"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8" name="Google Shape;38;p13"/>
          <p:cNvGrpSpPr/>
          <p:nvPr/>
        </p:nvGrpSpPr>
        <p:grpSpPr>
          <a:xfrm rot="-54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39" name="Google Shape;39;p13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 rot="5400000" flipH="1">
              <a:off x="9499940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3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3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izar diapositiva">
  <p:cSld name="Finalizar diapositiv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1147896" y="3598850"/>
            <a:ext cx="6220277" cy="224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14"/>
          <p:cNvSpPr/>
          <p:nvPr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14"/>
          <p:cNvGrpSpPr/>
          <p:nvPr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49" name="Google Shape;49;p14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 rot="5400000" flipH="1">
              <a:off x="9499940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14"/>
          <p:cNvSpPr/>
          <p:nvPr/>
        </p:nvSpPr>
        <p:spPr>
          <a:xfrm>
            <a:off x="0" y="-1"/>
            <a:ext cx="1167493" cy="1167493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4"/>
          <p:cNvSpPr/>
          <p:nvPr/>
        </p:nvSpPr>
        <p:spPr>
          <a:xfrm>
            <a:off x="10228214" y="-1"/>
            <a:ext cx="1963787" cy="3178856"/>
          </a:xfrm>
          <a:custGeom>
            <a:avLst/>
            <a:gdLst/>
            <a:ahLst/>
            <a:cxnLst/>
            <a:rect l="l" t="t" r="r" b="b"/>
            <a:pathLst>
              <a:path w="1963787" h="3178856" extrusionOk="0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bg>
      <p:bgPr>
        <a:solidFill>
          <a:schemeClr val="accen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/>
          <p:nvPr/>
        </p:nvSpPr>
        <p:spPr>
          <a:xfrm>
            <a:off x="0" y="2276175"/>
            <a:ext cx="12208822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5"/>
          <p:cNvSpPr/>
          <p:nvPr/>
        </p:nvSpPr>
        <p:spPr>
          <a:xfrm flipH="1">
            <a:off x="8597718" y="3278427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/>
          <p:nvPr/>
        </p:nvSpPr>
        <p:spPr>
          <a:xfrm rot="-5400000">
            <a:off x="10344100" y="438098"/>
            <a:ext cx="2285999" cy="1409801"/>
          </a:xfrm>
          <a:custGeom>
            <a:avLst/>
            <a:gdLst/>
            <a:ahLst/>
            <a:cxnLst/>
            <a:rect l="l" t="t" r="r" b="b"/>
            <a:pathLst>
              <a:path w="1881641" h="1167493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ferta">
  <p:cSld name="Oferta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81000" y="519405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BF"/>
              </a:buClr>
              <a:buSzPts val="23900"/>
              <a:buNone/>
              <a:defRPr sz="23900" b="1">
                <a:solidFill>
                  <a:srgbClr val="004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2"/>
          </p:nvPr>
        </p:nvSpPr>
        <p:spPr>
          <a:xfrm>
            <a:off x="6881813" y="4494213"/>
            <a:ext cx="3511550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3"/>
          </p:nvPr>
        </p:nvSpPr>
        <p:spPr>
          <a:xfrm>
            <a:off x="10609104" y="3399692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BF"/>
              </a:buClr>
              <a:buSzPts val="23900"/>
              <a:buNone/>
              <a:defRPr sz="23900" b="1">
                <a:solidFill>
                  <a:srgbClr val="004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1a-1">
  <p:cSld name="Contenido 1a-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1167493" y="2087561"/>
            <a:ext cx="9779182" cy="374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/>
          <p:nvPr/>
        </p:nvSpPr>
        <p:spPr>
          <a:xfrm rot="5400000" flipH="1">
            <a:off x="1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1-1 S">
  <p:cSld name="Contenido 1-1 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1202955" y="1029929"/>
            <a:ext cx="9779182" cy="479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/>
          <p:nvPr/>
        </p:nvSpPr>
        <p:spPr>
          <a:xfrm rot="5400000" flipH="1">
            <a:off x="1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1-2">
  <p:cSld name="Contenido 1-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9"/>
          <p:cNvSpPr/>
          <p:nvPr/>
        </p:nvSpPr>
        <p:spPr>
          <a:xfrm rot="5400000" flipH="1">
            <a:off x="1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167493" y="2005689"/>
            <a:ext cx="4663440" cy="386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6283235" y="2005689"/>
            <a:ext cx="4663440" cy="386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 txBox="1"/>
          <p:nvPr/>
        </p:nvSpPr>
        <p:spPr>
          <a:xfrm>
            <a:off x="2500128" y="5063914"/>
            <a:ext cx="8275902" cy="707846"/>
          </a:xfrm>
          <a:prstGeom prst="rect">
            <a:avLst/>
          </a:prstGeom>
          <a:solidFill>
            <a:srgbClr val="09698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400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1876-2026: 150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Salesianos</a:t>
            </a:r>
            <a:r>
              <a:rPr lang="en-US" sz="2000" dirty="0" smtClean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Cooperadores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sueño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promesa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el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Recordar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renovar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relanzar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" descr="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9494" y="3353614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"/>
          <p:cNvSpPr txBox="1"/>
          <p:nvPr/>
        </p:nvSpPr>
        <p:spPr>
          <a:xfrm>
            <a:off x="1450803" y="314008"/>
            <a:ext cx="6149340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b="0" i="0" u="none" strike="noStrike" cap="none" dirty="0">
                <a:solidFill>
                  <a:srgbClr val="09698E"/>
                </a:solidFill>
                <a:latin typeface="Arial"/>
                <a:ea typeface="Arial"/>
                <a:cs typeface="Arial"/>
                <a:sym typeface="Arial"/>
              </a:rPr>
              <a:t>ASOCIACIÓN DE </a:t>
            </a:r>
            <a:r>
              <a:rPr lang="en-US" sz="2000" dirty="0">
                <a:solidFill>
                  <a:srgbClr val="09698E"/>
                </a:solidFill>
              </a:rPr>
              <a:t>SALESIANOS </a:t>
            </a:r>
            <a:r>
              <a:rPr lang="en-US" sz="2000" b="0" i="0" u="none" strike="noStrike" cap="none" dirty="0">
                <a:solidFill>
                  <a:srgbClr val="09698E"/>
                </a:solidFill>
                <a:latin typeface="Arial"/>
                <a:ea typeface="Arial"/>
                <a:cs typeface="Arial"/>
                <a:sym typeface="Arial"/>
              </a:rPr>
              <a:t>COOPERADORES</a:t>
            </a:r>
            <a:endParaRPr sz="2000" b="0" i="0" u="none" strike="noStrike" cap="none" dirty="0">
              <a:solidFill>
                <a:srgbClr val="0969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"/>
          <p:cNvSpPr txBox="1"/>
          <p:nvPr/>
        </p:nvSpPr>
        <p:spPr>
          <a:xfrm>
            <a:off x="3285727" y="942075"/>
            <a:ext cx="2973183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9698E"/>
                </a:solidFill>
                <a:latin typeface="Arial"/>
                <a:ea typeface="Arial"/>
                <a:cs typeface="Arial"/>
                <a:sym typeface="Arial"/>
              </a:rPr>
              <a:t>Renovar: El PVA</a:t>
            </a:r>
            <a:endParaRPr/>
          </a:p>
        </p:txBody>
      </p:sp>
      <p:sp>
        <p:nvSpPr>
          <p:cNvPr id="228" name="Google Shape;228;p1"/>
          <p:cNvSpPr txBox="1"/>
          <p:nvPr/>
        </p:nvSpPr>
        <p:spPr>
          <a:xfrm>
            <a:off x="669120" y="1970252"/>
            <a:ext cx="8091134" cy="210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RECURSOS PARA LA FORMACIÓN</a:t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PVA: nuestro carné de identidad en la Iglesia, en la Familia Salesiana y en la sociedad.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TEMA: FORMACIÓN y ESPIRITUALIDAD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3DBF9E83-C189-0911-3E7B-D724C7F0F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2E47F0A5-C164-B822-2FA8-36F6B1D0DC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155" y="30596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Las etapas de la formación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E0E296F7-8248-38BD-73EA-52C5A55B44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B94B4260-E9EB-EF04-841A-15AD6A5139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18FA4-A495-6C24-C662-E785097A19CE}"/>
              </a:ext>
            </a:extLst>
          </p:cNvPr>
          <p:cNvSpPr txBox="1"/>
          <p:nvPr/>
        </p:nvSpPr>
        <p:spPr>
          <a:xfrm>
            <a:off x="521109" y="1339272"/>
            <a:ext cx="9478297" cy="2895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Gilroy Light"/>
                <a:ea typeface="Gilroy Light"/>
                <a:cs typeface="Gilroy Light"/>
              </a:rPr>
              <a:t>Formación inicial</a:t>
            </a:r>
            <a:endParaRPr lang="en-US" sz="2800" dirty="0">
              <a:latin typeface="Gilroy Light"/>
              <a:ea typeface="Gilroy Light"/>
              <a:cs typeface="Gilroy Light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La Espiritualidad Salesiana se comparte con mayor estímulo para; </a:t>
            </a: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IN" sz="2000" dirty="0">
                <a:effectLst/>
                <a:latin typeface="Gilroy Light"/>
                <a:ea typeface="Gilroy Light"/>
                <a:cs typeface="Gilroy Light"/>
              </a:rPr>
              <a:t>participación activa en la vida de la Asociación, </a:t>
            </a: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IN" sz="2000" dirty="0">
                <a:effectLst/>
                <a:latin typeface="Gilroy Light"/>
                <a:ea typeface="Gilroy Light"/>
                <a:cs typeface="Gilroy Light"/>
              </a:rPr>
              <a:t>Tener una actitud positiva y alegre, </a:t>
            </a:r>
            <a:endParaRPr lang="en-IN" sz="2000" dirty="0">
              <a:latin typeface="Gilroy Light"/>
              <a:ea typeface="Gilroy Light"/>
              <a:cs typeface="Gilroy Light"/>
            </a:endParaRP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IN" sz="2000" dirty="0">
                <a:effectLst/>
                <a:latin typeface="Gilroy Light"/>
                <a:ea typeface="Gilroy Light"/>
                <a:cs typeface="Gilroy Light"/>
              </a:rPr>
              <a:t>la plena participación en el proceso de formación y en las actividades del centro local, y</a:t>
            </a:r>
          </a:p>
          <a:p>
            <a:pPr marL="457200" marR="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IN" sz="2000" dirty="0">
                <a:effectLst/>
                <a:latin typeface="Gilroy Light"/>
                <a:ea typeface="Gilroy Light"/>
                <a:cs typeface="Gilroy Light"/>
              </a:rPr>
              <a:t>compartir el espíritu y la misión para los jóvenes.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C08BF-3670-A36D-995B-3D9FE3E5A0B9}"/>
              </a:ext>
            </a:extLst>
          </p:cNvPr>
          <p:cNvSpPr txBox="1"/>
          <p:nvPr/>
        </p:nvSpPr>
        <p:spPr>
          <a:xfrm>
            <a:off x="1592827" y="4521084"/>
            <a:ext cx="8259096" cy="108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Gilroy Light"/>
                <a:ea typeface="Gilroy Light"/>
                <a:cs typeface="Gilroy Light"/>
              </a:rPr>
              <a:t>Al completar la etapa inicial de formación, una persona </a:t>
            </a:r>
            <a:r>
              <a:rPr lang="en-IN" sz="2000" dirty="0" smtClean="0">
                <a:effectLst/>
                <a:latin typeface="Gilroy Light"/>
                <a:ea typeface="Gilroy Light"/>
                <a:cs typeface="Gilroy Light"/>
              </a:rPr>
              <a:t>se </a:t>
            </a:r>
            <a:r>
              <a:rPr lang="en-IN" sz="2000" dirty="0" err="1" smtClean="0">
                <a:effectLst/>
                <a:latin typeface="Gilroy Light"/>
                <a:ea typeface="Gilroy Light"/>
                <a:cs typeface="Gilroy Light"/>
              </a:rPr>
              <a:t>califica</a:t>
            </a:r>
            <a:r>
              <a:rPr lang="en-IN" sz="2000" dirty="0" smtClean="0">
                <a:effectLst/>
                <a:latin typeface="Gilroy Light"/>
                <a:ea typeface="Gilroy Light"/>
                <a:cs typeface="Gilroy Light"/>
              </a:rPr>
              <a:t> </a:t>
            </a:r>
            <a:r>
              <a:rPr lang="en-IN" sz="2000" dirty="0">
                <a:effectLst/>
                <a:latin typeface="Gilroy Light"/>
                <a:ea typeface="Gilroy Light"/>
                <a:cs typeface="Gilroy Light"/>
              </a:rPr>
              <a:t>para hacer una Promesa y se une a </a:t>
            </a:r>
            <a:r>
              <a:rPr lang="en-IN" sz="2000" dirty="0" err="1">
                <a:effectLst/>
                <a:latin typeface="Gilroy Light"/>
                <a:ea typeface="Gilroy Light"/>
                <a:cs typeface="Gilroy Light"/>
              </a:rPr>
              <a:t>los</a:t>
            </a:r>
            <a:r>
              <a:rPr lang="en-IN" sz="2000" dirty="0">
                <a:effectLst/>
                <a:latin typeface="Gilroy Light"/>
                <a:ea typeface="Gilroy Light"/>
                <a:cs typeface="Gilroy Light"/>
              </a:rPr>
              <a:t> </a:t>
            </a:r>
            <a:r>
              <a:rPr lang="en-IN" sz="2000" dirty="0" err="1" smtClean="0">
                <a:effectLst/>
                <a:latin typeface="Gilroy Light"/>
                <a:ea typeface="Gilroy Light"/>
                <a:cs typeface="Gilroy Light"/>
              </a:rPr>
              <a:t>Salesianos</a:t>
            </a:r>
            <a:r>
              <a:rPr lang="en-IN" sz="2000" dirty="0">
                <a:latin typeface="Gilroy Light"/>
                <a:ea typeface="Gilroy Light"/>
                <a:cs typeface="Gilroy Light"/>
              </a:rPr>
              <a:t> </a:t>
            </a:r>
            <a:r>
              <a:rPr lang="en-IN" sz="2000" dirty="0" err="1">
                <a:latin typeface="Gilroy Light"/>
                <a:ea typeface="Gilroy Light"/>
                <a:cs typeface="Gilroy Light"/>
              </a:rPr>
              <a:t>Cooperadores</a:t>
            </a:r>
            <a:r>
              <a:rPr lang="en-IN" sz="2000" dirty="0">
                <a:latin typeface="Gilroy Light"/>
                <a:ea typeface="Gilroy Light"/>
                <a:cs typeface="Gilroy Light"/>
              </a:rPr>
              <a:t> de </a:t>
            </a:r>
            <a:r>
              <a:rPr lang="en-IN" sz="2000" dirty="0">
                <a:effectLst/>
                <a:latin typeface="Gilroy Light"/>
                <a:ea typeface="Gilroy Light"/>
                <a:cs typeface="Gilroy Light"/>
              </a:rPr>
              <a:t>pleno derecho en la formación permanente.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4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46214DDC-D606-E184-A322-6AB0B6E3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5E3B2C23-2146-18E7-1910-A587762578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155" y="30596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Las etapas de la formación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75CD7854-C9A4-E17F-9806-02B0E45060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55B83DDB-EE25-63B8-FEB7-3B1E6FE36C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6EC00-1838-41CD-F32B-3409D5C93FD9}"/>
              </a:ext>
            </a:extLst>
          </p:cNvPr>
          <p:cNvSpPr txBox="1"/>
          <p:nvPr/>
        </p:nvSpPr>
        <p:spPr>
          <a:xfrm>
            <a:off x="521109" y="1339272"/>
            <a:ext cx="9478297" cy="367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Gilroy Light"/>
                <a:ea typeface="Gilroy Light"/>
                <a:cs typeface="Gilroy Light"/>
              </a:rPr>
              <a:t>Formación continua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Gilroy Light"/>
                <a:ea typeface="Gilroy Light"/>
                <a:cs typeface="Gilroy Light"/>
              </a:rPr>
              <a:t>La etapa de formación Permanente está destinada a adquirir </a:t>
            </a:r>
            <a:r>
              <a:rPr lang="en-GB" sz="2400" dirty="0">
                <a:effectLst/>
                <a:latin typeface="Gilroy Light"/>
                <a:ea typeface="Gilroy Light"/>
                <a:cs typeface="Gilroy Light"/>
              </a:rPr>
              <a:t>perseverancia a la Promesa hecha por un Salesiano Cooperador.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Gilroy Light"/>
                <a:ea typeface="Gilroy Light"/>
                <a:cs typeface="Gilroy Light"/>
              </a:rPr>
              <a:t>Debe haber preparación y esfuerzo continuo.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Gilroy Light"/>
                <a:ea typeface="Gilroy Light"/>
                <a:cs typeface="Gilroy Light"/>
              </a:rPr>
              <a:t>La Asociación tiene que fomentar y proporcionar oportunidades para el crecimiento personal y colectivo de un miembro en diversas obras apostólicas para los jóvenes, así como para compartir el don de la espiritualidad que se reciben en la formación.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2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C09056FF-B6B6-BC6A-F295-DEF087500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4833E281-D0D1-63F4-75CB-B068F39B5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155" y="30596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Las etapas de la formación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5E694BCD-0C7D-3578-DB62-64BCB0B3F8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0B5D08A7-2689-9333-0415-842B3889AF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92B458-A232-6E27-8EF5-36B75AC009D0}"/>
              </a:ext>
            </a:extLst>
          </p:cNvPr>
          <p:cNvSpPr txBox="1"/>
          <p:nvPr/>
        </p:nvSpPr>
        <p:spPr>
          <a:xfrm>
            <a:off x="521109" y="1339272"/>
            <a:ext cx="9478297" cy="2793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Gilroy Light"/>
                <a:ea typeface="Gilroy Light"/>
                <a:cs typeface="Gilroy Light"/>
              </a:rPr>
              <a:t>Formación continua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Con la Formación Permanente, los Salesianos Cooperadores ...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profundizar en su conciencia de ser Iglesia,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centrarse en el sentimiento de pertenencia, y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contribuye a enriquecer la vida de oración, así como la comprensión de la vida y la enseñanza de la Iglesia. </a:t>
            </a:r>
            <a:endParaRPr lang="en-US" sz="32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BD061-CD77-CDB4-26E8-C42191472B13}"/>
              </a:ext>
            </a:extLst>
          </p:cNvPr>
          <p:cNvSpPr txBox="1"/>
          <p:nvPr/>
        </p:nvSpPr>
        <p:spPr>
          <a:xfrm>
            <a:off x="1592827" y="4521084"/>
            <a:ext cx="8259096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El proceso imparte percepciones apostólicas para mejorar las habilidades y crear el contexto salesiano para el trabajo apostólico.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6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39C02ECB-9AB3-B156-491F-4E73D0227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92F8B575-008D-22AB-35EB-2DC038C297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155" y="30596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Las etapas de la formación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0E62E78F-87D4-2F98-518E-75FB892355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59B02E6C-7A8F-739F-F315-B019BDA992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99C41-18F6-5571-D2F6-3450E74CC88A}"/>
              </a:ext>
            </a:extLst>
          </p:cNvPr>
          <p:cNvSpPr txBox="1"/>
          <p:nvPr/>
        </p:nvSpPr>
        <p:spPr>
          <a:xfrm>
            <a:off x="521109" y="1339272"/>
            <a:ext cx="9478297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Gilroy Light"/>
                <a:ea typeface="Gilroy Light"/>
                <a:cs typeface="Gilroy Light"/>
              </a:rPr>
              <a:t>Formación Permanente - Contexto Salesiano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01574-FC60-9299-B885-85FC8E42E973}"/>
              </a:ext>
            </a:extLst>
          </p:cNvPr>
          <p:cNvSpPr txBox="1"/>
          <p:nvPr/>
        </p:nvSpPr>
        <p:spPr>
          <a:xfrm>
            <a:off x="1778410" y="2737083"/>
            <a:ext cx="86425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Gilroy Light"/>
                <a:ea typeface="Gilroy Light"/>
                <a:cs typeface="Gilroy Light"/>
              </a:rPr>
              <a:t>El contexto salesiano está marcado por la Espiritualidad que es una característica distintiva para la santidad. </a:t>
            </a:r>
          </a:p>
          <a:p>
            <a:endParaRPr lang="en-US" sz="2800" dirty="0">
              <a:latin typeface="Gilroy Light"/>
              <a:ea typeface="Gilroy Light"/>
              <a:cs typeface="Gilroy Light"/>
            </a:endParaRPr>
          </a:p>
          <a:p>
            <a:r>
              <a:rPr lang="en-US" sz="2800" dirty="0">
                <a:latin typeface="Gilroy Light"/>
                <a:ea typeface="Gilroy Light"/>
                <a:cs typeface="Gilroy Light"/>
              </a:rPr>
              <a:t>Este es el don de la Espiritualidad Salesiana</a:t>
            </a:r>
            <a:endParaRPr lang="en-US" sz="2800" dirty="0">
              <a:effectLst/>
              <a:latin typeface="Gilroy Light"/>
              <a:ea typeface="Gilroy Light"/>
              <a:cs typeface="Gilroy Light"/>
            </a:endParaRPr>
          </a:p>
          <a:p>
            <a:endParaRPr lang="en-US" sz="2800" dirty="0">
              <a:latin typeface="Gilroy Light"/>
              <a:ea typeface="Gilroy Light"/>
              <a:cs typeface="Gilroy Light"/>
            </a:endParaRPr>
          </a:p>
          <a:p>
            <a:r>
              <a:rPr lang="en-US" sz="2800" dirty="0">
                <a:effectLst/>
                <a:latin typeface="Gilroy Light"/>
                <a:ea typeface="Gilroy Light"/>
                <a:cs typeface="Gilroy Light"/>
              </a:rPr>
              <a:t>Es una forma de vida que lleva a la persona a alcanzar la perfección cristiana. </a:t>
            </a:r>
          </a:p>
        </p:txBody>
      </p:sp>
    </p:spTree>
    <p:extLst>
      <p:ext uri="{BB962C8B-B14F-4D97-AF65-F5344CB8AC3E}">
        <p14:creationId xmlns:p14="http://schemas.microsoft.com/office/powerpoint/2010/main" val="319809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53311311-685A-EF05-08E6-B725F4EBC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FF477CDA-2D21-840A-4A3F-F161BF84F7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155" y="30596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La espiritualidad salesiana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40A4B3D8-46BC-4D93-BAE5-F2A2D37B50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03198081-2F8B-4E34-CEF6-8783991EE8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7C11F7-85AE-E667-3116-19F831D693E4}"/>
              </a:ext>
            </a:extLst>
          </p:cNvPr>
          <p:cNvSpPr txBox="1"/>
          <p:nvPr/>
        </p:nvSpPr>
        <p:spPr>
          <a:xfrm>
            <a:off x="521109" y="1339272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Elementos básicos de la espiritualidad salesiana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1D429-EBD6-56DC-9B67-2AE9C2CA560A}"/>
              </a:ext>
            </a:extLst>
          </p:cNvPr>
          <p:cNvSpPr txBox="1"/>
          <p:nvPr/>
        </p:nvSpPr>
        <p:spPr>
          <a:xfrm>
            <a:off x="1130709" y="2151511"/>
            <a:ext cx="8843680" cy="401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 dirty="0">
                <a:effectLst/>
                <a:latin typeface="Gilroy Light"/>
                <a:ea typeface="Gilroy Light"/>
                <a:cs typeface="Gilroy Light"/>
              </a:rPr>
              <a:t>Unión con Dios </a:t>
            </a:r>
          </a:p>
          <a:p>
            <a:pPr marL="2857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se centra en conocer, amar y desear estar con Dios</a:t>
            </a:r>
          </a:p>
          <a:p>
            <a:pPr marL="2857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devoción a Jesús, Divino </a:t>
            </a:r>
            <a:r>
              <a:rPr lang="en-US" sz="2000" dirty="0" err="1">
                <a:effectLst/>
                <a:latin typeface="Gilroy Light"/>
                <a:ea typeface="Gilroy Light"/>
                <a:cs typeface="Gilroy Light"/>
              </a:rPr>
              <a:t>Salvador </a:t>
            </a: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y Buen Pastor, presente en la Eucaristía. </a:t>
            </a:r>
            <a:endParaRPr lang="en-US" sz="2000" dirty="0">
              <a:latin typeface="Gilroy Light"/>
              <a:ea typeface="Gilroy Light"/>
              <a:cs typeface="Gilroy Light"/>
            </a:endParaRPr>
          </a:p>
          <a:p>
            <a:pPr marL="2857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describe la experiencia de Emaús, concretamente el deseo ardiente de escucharle.</a:t>
            </a:r>
          </a:p>
          <a:p>
            <a:pPr marL="2857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honra a María Auxiliadora, madre de Jesús y de todos nosotros, nuestro modelo de fe, guía y maestra a quien invocamos en nuestra oración.  </a:t>
            </a:r>
          </a:p>
          <a:p>
            <a:pPr marL="2857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Imitamos la dulzura del patrón de San Juan Bosco, San Francisco de Sales, de quien procede nuestro nombre </a:t>
            </a:r>
            <a:r>
              <a:rPr lang="en-US" sz="2000" dirty="0" err="1">
                <a:effectLst/>
                <a:latin typeface="Gilroy Light"/>
                <a:ea typeface="Gilroy Light"/>
                <a:cs typeface="Gilroy Light"/>
              </a:rPr>
              <a:t>Salesianos</a:t>
            </a:r>
            <a:r>
              <a:rPr lang="en-US" sz="2000" dirty="0" smtClean="0">
                <a:effectLst/>
                <a:latin typeface="Gilroy Light"/>
                <a:ea typeface="Gilroy Light"/>
                <a:cs typeface="Gilroy Light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9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0C0D1D30-D6A7-0B3C-63C0-66D8DCBC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AFB9E253-335D-23EB-F51B-8DE860DACC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155" y="30596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La espiritualidad salesiana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7B9475B3-9329-976F-A9C2-E03CE14959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B5589A43-5342-110F-2794-8FA5F78284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F41D6-2095-CC6A-A607-C8FE2000B9C1}"/>
              </a:ext>
            </a:extLst>
          </p:cNvPr>
          <p:cNvSpPr txBox="1"/>
          <p:nvPr/>
        </p:nvSpPr>
        <p:spPr>
          <a:xfrm>
            <a:off x="521109" y="1339272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Elementos básicos de la espiritualidad salesiana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D1C41-F85F-D5A8-DFC9-A5563CB51A1D}"/>
              </a:ext>
            </a:extLst>
          </p:cNvPr>
          <p:cNvSpPr txBox="1"/>
          <p:nvPr/>
        </p:nvSpPr>
        <p:spPr>
          <a:xfrm>
            <a:off x="768883" y="2476631"/>
            <a:ext cx="9083040" cy="20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Aft>
                <a:spcPts val="800"/>
              </a:spcAft>
              <a:buAutoNum type="arabicPeriod" startAt="2"/>
            </a:pPr>
            <a:r>
              <a:rPr lang="en-US" sz="2400" b="1" dirty="0">
                <a:effectLst/>
                <a:latin typeface="Gilroy Light"/>
                <a:ea typeface="Gilroy Light"/>
                <a:cs typeface="Gilroy Light"/>
              </a:rPr>
              <a:t>Sistema preventivo </a:t>
            </a:r>
          </a:p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la razón, la religión y la bondad amorosa en la educación de los jóvenes en todo su entorno: en casa, en la escuela, en la comunidad y en la sociedad en general. </a:t>
            </a:r>
          </a:p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Un método pedagógico de imitación que siga siendo pertinente en todo momento y que demuestre </a:t>
            </a:r>
          </a:p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producir buenos cristianos y honrados ciudadanos.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4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200CAFAB-F359-41FE-E5C9-76953DB5D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2E762C1B-87B0-B64B-8DE0-2E41E996AD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La espiritualidad salesiana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123BFE1D-C6A6-E753-033E-8F6D5C4914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C9DA05C6-9D37-E81A-9806-9CC090C907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71468-189B-8ED1-DF45-CB075A015281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Elementos básicos de la espiritualidad salesiana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8B4F6-473E-264F-5C6C-FC4A884884C1}"/>
              </a:ext>
            </a:extLst>
          </p:cNvPr>
          <p:cNvSpPr txBox="1"/>
          <p:nvPr/>
        </p:nvSpPr>
        <p:spPr>
          <a:xfrm>
            <a:off x="323480" y="1756852"/>
            <a:ext cx="11096360" cy="196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3. </a:t>
            </a:r>
            <a:r>
              <a:rPr lang="en-US" sz="2400" b="1" dirty="0">
                <a:effectLst/>
                <a:latin typeface="Gilroy Light"/>
                <a:ea typeface="Gilroy Light"/>
                <a:cs typeface="Gilroy Light"/>
              </a:rPr>
              <a:t>Misión con los jóvenes, especialmente los pobres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misión de amar y servir a los jóvenes como grupo más vulnerable </a:t>
            </a:r>
            <a:endParaRPr lang="en-US" sz="1800" dirty="0">
              <a:latin typeface="Gilroy Light"/>
              <a:ea typeface="Gilroy Light"/>
              <a:cs typeface="Gilroy Light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Los salesianos son los signos visibles de la solidaridad con los </a:t>
            </a:r>
            <a:r>
              <a:rPr lang="es-ES" sz="1800" dirty="0" err="1">
                <a:effectLst/>
                <a:latin typeface="Gilroy Light"/>
                <a:ea typeface="Gilroy Light"/>
                <a:cs typeface="Gilroy Light"/>
              </a:rPr>
              <a:t>pobres</a:t>
            </a:r>
            <a:r>
              <a:rPr lang="es-ES" sz="1800" dirty="0">
                <a:effectLst/>
                <a:latin typeface="Gilroy Light"/>
                <a:ea typeface="Gilroy Light"/>
                <a:cs typeface="Gilroy Light"/>
              </a:rPr>
              <a:t>, los </a:t>
            </a:r>
            <a:r>
              <a:rPr lang="es-ES" sz="1800" dirty="0" err="1">
                <a:effectLst/>
                <a:latin typeface="Gilroy Light"/>
                <a:ea typeface="Gilroy Light"/>
                <a:cs typeface="Gilroy Light"/>
              </a:rPr>
              <a:t>abandonados </a:t>
            </a:r>
            <a:r>
              <a:rPr lang="es-ES" sz="1800" dirty="0">
                <a:effectLst/>
                <a:latin typeface="Gilroy Light"/>
                <a:ea typeface="Gilroy Light"/>
                <a:cs typeface="Gilroy Light"/>
              </a:rPr>
              <a:t>y</a:t>
            </a:r>
            <a:r>
              <a:rPr lang="es-ES" sz="1800" dirty="0" err="1">
                <a:effectLst/>
                <a:latin typeface="Gilroy Light"/>
                <a:ea typeface="Gilroy Light"/>
                <a:cs typeface="Gilroy Light"/>
              </a:rPr>
              <a:t>, sobre todo, con </a:t>
            </a:r>
            <a:r>
              <a:rPr lang="es-ES" sz="1800" dirty="0">
                <a:effectLst/>
                <a:latin typeface="Gilroy Light"/>
                <a:ea typeface="Gilroy Light"/>
                <a:cs typeface="Gilroy Light"/>
              </a:rPr>
              <a:t>los </a:t>
            </a:r>
            <a:r>
              <a:rPr lang="es-ES" sz="1800" dirty="0" err="1">
                <a:effectLst/>
                <a:latin typeface="Gilroy Light"/>
                <a:ea typeface="Gilroy Light"/>
                <a:cs typeface="Gilroy Light"/>
              </a:rPr>
              <a:t>jóvenes privados de espíritu</a:t>
            </a:r>
            <a:r>
              <a:rPr lang="es-ES" sz="1800" dirty="0">
                <a:effectLst/>
                <a:latin typeface="Gilroy Light"/>
                <a:ea typeface="Gilroy Light"/>
                <a:cs typeface="Gilroy Light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Buscamos fielmente la guía de Don Bosco y de otros grupos de la Familia Salesiana en nuestras opciones preferenciales por los jóvenes.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9775F-D26C-F7B7-D3A5-78EACDA849C5}"/>
              </a:ext>
            </a:extLst>
          </p:cNvPr>
          <p:cNvSpPr txBox="1"/>
          <p:nvPr/>
        </p:nvSpPr>
        <p:spPr>
          <a:xfrm>
            <a:off x="2054498" y="4020805"/>
            <a:ext cx="8562701" cy="2756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Gilroy Light"/>
                <a:ea typeface="Gilroy Light"/>
                <a:cs typeface="Gilroy Light"/>
              </a:rPr>
              <a:t>4. Optimismo y alegría de la esperanza </a:t>
            </a:r>
            <a:endParaRPr lang="en-US" sz="2400" b="1" dirty="0">
              <a:latin typeface="Gilroy Light"/>
              <a:ea typeface="Gilroy Light"/>
              <a:cs typeface="Gilroy Light"/>
            </a:endParaRPr>
          </a:p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ambiente juvenil  </a:t>
            </a:r>
          </a:p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para implicar a los jóvenes en la misión como socios y beneficiarios.  </a:t>
            </a:r>
          </a:p>
          <a:p>
            <a:pPr marL="285750" marR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El optimismo irradia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en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medio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de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las grandes pruebas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,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cuando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somos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conscientes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, de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que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"el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mismo Dios que nos cuida hoy, nos cuidará mañana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y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siempre...".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8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575B560F-8446-E399-9CC5-EAD4BD399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B52A9057-84EF-8C95-2CCD-70607DAC3C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La espiritualidad salesiana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B52B8669-96B0-B774-1739-F87CD3F19A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F93D199B-8CB3-6898-1EAB-B3F3DC6B0F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F6C60-4CDB-7A91-036B-64C2970F6C9D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Elementos básicos de la espiritualidad salesiana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D6122-7972-FC48-7BA2-C563EB2A7520}"/>
              </a:ext>
            </a:extLst>
          </p:cNvPr>
          <p:cNvSpPr txBox="1"/>
          <p:nvPr/>
        </p:nvSpPr>
        <p:spPr>
          <a:xfrm>
            <a:off x="547820" y="2297600"/>
            <a:ext cx="9325193" cy="1995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Gilroy Light"/>
                <a:ea typeface="Gilroy Light"/>
                <a:cs typeface="Gilroy Light"/>
              </a:rPr>
              <a:t>5. Trabajo y templanza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Gilroy Light"/>
                <a:ea typeface="Gilroy Light"/>
                <a:cs typeface="Gilroy Light"/>
              </a:rPr>
              <a:t>En sus propias palabras, Don Bosco preveía que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"El trabajo y la templanza harán florecer la Congregación</a:t>
            </a:r>
            <a:r>
              <a:rPr lang="es-ES" sz="2000" dirty="0" smtClean="0">
                <a:effectLst/>
                <a:latin typeface="Gilroy Light"/>
                <a:ea typeface="Gilroy Light"/>
                <a:cs typeface="Gilroy Light"/>
              </a:rPr>
              <a:t>."</a:t>
            </a:r>
            <a:endParaRPr lang="es-ES" sz="2000" dirty="0">
              <a:effectLst/>
              <a:latin typeface="Gilroy Light"/>
              <a:ea typeface="Gilroy Light"/>
              <a:cs typeface="Gilroy Ligh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En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reiteración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,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su sucesor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Don Rinaldi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describió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la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Espiritualidad Salesiana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como una "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industria incansable santificada por la oración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y la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unión con Dios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".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2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816E58ED-C8E6-8A3A-48CB-679DB74A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4816ACB6-04FD-007D-7453-B78ABD71F7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Llevar a la práctica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77B1CEF5-970B-C265-8B9F-4BB3763044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B077D334-E723-321E-F781-4863A1C265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592F83-97B8-A3D2-5406-79C1BD51CADC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Formación y espiritualidad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85F63-A31A-5D66-FCA9-C51A8CB8B212}"/>
              </a:ext>
            </a:extLst>
          </p:cNvPr>
          <p:cNvSpPr txBox="1"/>
          <p:nvPr/>
        </p:nvSpPr>
        <p:spPr>
          <a:xfrm>
            <a:off x="933900" y="1980098"/>
            <a:ext cx="9325193" cy="3780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Mientras que el </a:t>
            </a:r>
            <a:r>
              <a:rPr lang="es-ES" sz="2400" dirty="0" smtClean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PVA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estipula que el propio </a:t>
            </a:r>
            <a:r>
              <a:rPr lang="es-ES" sz="2400" dirty="0">
                <a:latin typeface="Gilroy ExtraBold"/>
                <a:ea typeface="Gilroy ExtraBold"/>
                <a:cs typeface="Gilroy ExtraBold"/>
              </a:rPr>
              <a:t>Salesiano Cooperador </a:t>
            </a:r>
            <a:r>
              <a:rPr lang="es-ES" sz="2400" dirty="0" err="1" smtClean="0">
                <a:latin typeface="Gilroy ExtraBold"/>
                <a:ea typeface="Gilroy ExtraBold"/>
                <a:cs typeface="Gilroy ExtraBold"/>
              </a:rPr>
              <a:t>és</a:t>
            </a:r>
            <a:r>
              <a:rPr lang="es-ES" sz="2400" dirty="0" smtClean="0">
                <a:latin typeface="Gilroy ExtraBold"/>
                <a:ea typeface="Gilroy ExtraBold"/>
                <a:cs typeface="Gilroy ExtraBold"/>
              </a:rPr>
              <a:t>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el principal responsable de su formación, el formador o el equipo de formadores, tanto laicos como religiosos (SDB y FMA) son los que están preparados para la tarea y dotados de cualidades y habilidades para encabezar el programa de formación.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Se espera que el formador esté emocionalmente bien equilibrado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que sea un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jugador de equipo que valore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contribución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los colaboradores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Tiene capacidad de escucha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se comunica con claridad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coherencia</a:t>
            </a:r>
            <a:r>
              <a:rPr lang="es-ES" sz="32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2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A5594A75-4712-64D4-67C9-A16D6314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A25F40AD-BCC9-2BEB-745D-8822760E93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Llevar a la práctica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C39BEE9E-517F-A944-6E5E-7D2A97A9ED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A9FB8A04-9204-03EB-FDBF-4EF5C247C6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E8C3D-51CB-45A7-D912-415E27DA7E04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Formación y espiritualidad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B13B7-A948-1861-446D-19CA647C1724}"/>
              </a:ext>
            </a:extLst>
          </p:cNvPr>
          <p:cNvSpPr txBox="1"/>
          <p:nvPr/>
        </p:nvSpPr>
        <p:spPr>
          <a:xfrm>
            <a:off x="933900" y="1980098"/>
            <a:ext cx="9325193" cy="4449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 El </a:t>
            </a:r>
            <a:r>
              <a:rPr lang="es-ES" sz="2800" b="1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Formador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sabe trabajar con los laicos y valora su vocación y misión;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sabe respetar sus propias motivaciones y emociones y las de los demás;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estudia las características del Grupo al que acompaña y conoce los objetivos espirituales y pastorales de su propia identidad;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tiene conocimiento de las realidades sociales, culturales y eclesiales;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se preocupa por la formación de los miembros del Grupo al que acompaña;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sabe acompañar el crecimiento hacia la madurez y la autonomía personal y cristiana;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proporciona una atención espiritual de calidad;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>
          <a:extLst>
            <a:ext uri="{FF2B5EF4-FFF2-40B4-BE49-F238E27FC236}">
              <a16:creationId xmlns:a16="http://schemas.microsoft.com/office/drawing/2014/main" id="{41404F72-21AE-20FC-9564-A728952E3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>
            <a:extLst>
              <a:ext uri="{FF2B5EF4-FFF2-40B4-BE49-F238E27FC236}">
                <a16:creationId xmlns:a16="http://schemas.microsoft.com/office/drawing/2014/main" id="{E6ACB3C2-514A-90D0-F564-233293A75E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278" y="1168599"/>
            <a:ext cx="10397890" cy="30898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266666"/>
              <a:buNone/>
            </a:pP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"La formación es 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el </a:t>
            </a: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resultado 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del </a:t>
            </a: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empeño 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y del </a:t>
            </a: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esfuerzo 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de una </a:t>
            </a: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persona que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, </a:t>
            </a: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también con 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la </a:t>
            </a: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ayuda 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de </a:t>
            </a: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otras personas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, </a:t>
            </a: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busca desarrollar armónicamente todas las dimensiones 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de </a:t>
            </a: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su ser y cultivar y hacer fructificar sus capacidades 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y </a:t>
            </a:r>
            <a:r>
              <a:rPr lang="es-ES" sz="3100" dirty="0" err="1">
                <a:effectLst/>
                <a:latin typeface="Gilroy ExtraBold"/>
                <a:ea typeface="Gilroy ExtraBold"/>
                <a:cs typeface="Gilroy ExtraBold"/>
              </a:rPr>
              <a:t>dones </a:t>
            </a:r>
            <a:r>
              <a:rPr lang="es-ES" sz="3100" dirty="0">
                <a:effectLst/>
                <a:latin typeface="Gilroy ExtraBold"/>
                <a:ea typeface="Gilroy ExtraBold"/>
                <a:cs typeface="Gilroy ExtraBold"/>
              </a:rPr>
              <a:t>personales".      </a:t>
            </a:r>
            <a:r>
              <a:rPr lang="es-ES" sz="2700" i="1" dirty="0">
                <a:effectLst/>
                <a:latin typeface="Gilroy ExtraBold"/>
                <a:ea typeface="Gilroy ExtraBold"/>
                <a:cs typeface="Gilroy ExtraBold"/>
              </a:rPr>
              <a:t>(</a:t>
            </a:r>
            <a:r>
              <a:rPr lang="es-ES" sz="2700" dirty="0" err="1">
                <a:effectLst/>
                <a:latin typeface="Gilroy ExtraBold"/>
                <a:ea typeface="Gilroy ExtraBold"/>
                <a:cs typeface="Gilroy ExtraBold"/>
              </a:rPr>
              <a:t>Ref</a:t>
            </a:r>
            <a:r>
              <a:rPr lang="es-ES" sz="2700" dirty="0">
                <a:effectLst/>
                <a:latin typeface="Gilroy ExtraBold"/>
                <a:ea typeface="Gilroy ExtraBold"/>
                <a:cs typeface="Gilroy ExtraBold"/>
              </a:rPr>
              <a:t>: ASC </a:t>
            </a:r>
            <a:r>
              <a:rPr lang="es-ES" sz="2700" i="1" dirty="0" err="1">
                <a:effectLst/>
                <a:latin typeface="Gilroy ExtraBold"/>
                <a:ea typeface="Gilroy ExtraBold"/>
                <a:cs typeface="Gilroy ExtraBold"/>
              </a:rPr>
              <a:t>Orientaciones </a:t>
            </a:r>
            <a:r>
              <a:rPr lang="es-ES" sz="2700" i="1" dirty="0">
                <a:effectLst/>
                <a:latin typeface="Gilroy ExtraBold"/>
                <a:ea typeface="Gilroy ExtraBold"/>
                <a:cs typeface="Gilroy ExtraBold"/>
              </a:rPr>
              <a:t>para la </a:t>
            </a:r>
            <a:r>
              <a:rPr lang="es-ES" sz="2700" i="1" dirty="0" err="1">
                <a:effectLst/>
                <a:latin typeface="Gilroy ExtraBold"/>
                <a:ea typeface="Gilroy ExtraBold"/>
                <a:cs typeface="Gilroy ExtraBold"/>
              </a:rPr>
              <a:t>Formación</a:t>
            </a:r>
            <a:r>
              <a:rPr lang="es-ES" sz="2700" i="1" dirty="0">
                <a:effectLst/>
                <a:latin typeface="Gilroy ExtraBold"/>
                <a:ea typeface="Gilroy ExtraBold"/>
                <a:cs typeface="Gilroy ExtraBold"/>
              </a:rPr>
              <a:t>, 2016</a:t>
            </a:r>
            <a:r>
              <a:rPr lang="es-ES" sz="2700" dirty="0">
                <a:effectLst/>
                <a:latin typeface="Gilroy ExtraBold"/>
                <a:ea typeface="Gilroy ExtraBold"/>
                <a:cs typeface="Gilroy ExtraBold"/>
              </a:rPr>
              <a:t>) </a:t>
            </a:r>
            <a:r>
              <a:rPr lang="en-US" sz="2200" dirty="0"/>
              <a:t/>
            </a:r>
            <a:br>
              <a:rPr lang="en-US" sz="2200" dirty="0"/>
            </a:br>
            <a:endParaRPr sz="2000" dirty="0"/>
          </a:p>
        </p:txBody>
      </p:sp>
      <p:sp>
        <p:nvSpPr>
          <p:cNvPr id="234" name="Google Shape;234;p30">
            <a:extLst>
              <a:ext uri="{FF2B5EF4-FFF2-40B4-BE49-F238E27FC236}">
                <a16:creationId xmlns:a16="http://schemas.microsoft.com/office/drawing/2014/main" id="{1709E3E7-C321-627F-88F6-64195DAE28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>
            <a:extLst>
              <a:ext uri="{FF2B5EF4-FFF2-40B4-BE49-F238E27FC236}">
                <a16:creationId xmlns:a16="http://schemas.microsoft.com/office/drawing/2014/main" id="{EBFA1BC9-54F8-027F-A606-814376FE9AF2}"/>
              </a:ext>
            </a:extLst>
          </p:cNvPr>
          <p:cNvSpPr txBox="1"/>
          <p:nvPr/>
        </p:nvSpPr>
        <p:spPr>
          <a:xfrm>
            <a:off x="1018571" y="300942"/>
            <a:ext cx="78145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Formación y espiritualidad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0" descr="Diagrama&#10;&#10;Descripción generada automáticamente">
            <a:extLst>
              <a:ext uri="{FF2B5EF4-FFF2-40B4-BE49-F238E27FC236}">
                <a16:creationId xmlns:a16="http://schemas.microsoft.com/office/drawing/2014/main" id="{867E3333-C1B9-8850-0AAE-E301E6D64E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11AE59-6137-3EAB-0288-EF34F9FB71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02" b="13383"/>
          <a:stretch/>
        </p:blipFill>
        <p:spPr>
          <a:xfrm>
            <a:off x="792429" y="4258982"/>
            <a:ext cx="2791707" cy="124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92D176-62C2-4EA7-F253-2AC26A56B4EF}"/>
              </a:ext>
            </a:extLst>
          </p:cNvPr>
          <p:cNvSpPr txBox="1"/>
          <p:nvPr/>
        </p:nvSpPr>
        <p:spPr>
          <a:xfrm>
            <a:off x="3700706" y="4179064"/>
            <a:ext cx="73053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effectLst/>
                <a:latin typeface="Gilroy ExtraBold"/>
                <a:ea typeface="Gilroy ExtraBold"/>
                <a:cs typeface="Gilroy ExtraBold"/>
              </a:rPr>
              <a:t>"</a:t>
            </a:r>
            <a:r>
              <a:rPr lang="es-ES" sz="2800" b="1" dirty="0" err="1">
                <a:effectLst/>
                <a:latin typeface="Gilroy ExtraBold"/>
                <a:ea typeface="Gilroy ExtraBold"/>
                <a:cs typeface="Gilroy ExtraBold"/>
              </a:rPr>
              <a:t>El objetivo </a:t>
            </a:r>
            <a:r>
              <a:rPr lang="es-ES" sz="2800" b="1" dirty="0">
                <a:effectLst/>
                <a:latin typeface="Gilroy ExtraBold"/>
                <a:ea typeface="Gilroy ExtraBold"/>
                <a:cs typeface="Gilroy ExtraBold"/>
              </a:rPr>
              <a:t>fundamental de la </a:t>
            </a:r>
            <a:r>
              <a:rPr lang="es-ES" sz="2800" b="1" dirty="0" err="1">
                <a:effectLst/>
                <a:latin typeface="Gilroy ExtraBold"/>
                <a:ea typeface="Gilroy ExtraBold"/>
                <a:cs typeface="Gilroy ExtraBold"/>
              </a:rPr>
              <a:t>formación es un descubrimiento cada vez más claro </a:t>
            </a:r>
            <a:r>
              <a:rPr lang="es-ES" sz="2800" b="1" dirty="0">
                <a:effectLst/>
                <a:latin typeface="Gilroy ExtraBold"/>
                <a:ea typeface="Gilroy ExtraBold"/>
                <a:cs typeface="Gilroy ExtraBold"/>
              </a:rPr>
              <a:t>de </a:t>
            </a:r>
            <a:r>
              <a:rPr lang="es-ES" sz="2800" b="1" dirty="0" err="1">
                <a:effectLst/>
                <a:latin typeface="Gilroy ExtraBold"/>
                <a:ea typeface="Gilroy ExtraBold"/>
                <a:cs typeface="Gilroy ExtraBold"/>
              </a:rPr>
              <a:t>la vocación de la persona </a:t>
            </a:r>
            <a:r>
              <a:rPr lang="es-ES" sz="2800" b="1" dirty="0">
                <a:effectLst/>
                <a:latin typeface="Gilroy ExtraBold"/>
                <a:ea typeface="Gilroy ExtraBold"/>
                <a:cs typeface="Gilroy ExtraBold"/>
              </a:rPr>
              <a:t>y </a:t>
            </a:r>
            <a:r>
              <a:rPr lang="es-ES" sz="2800" b="1" dirty="0" err="1">
                <a:effectLst/>
                <a:latin typeface="Gilroy ExtraBold"/>
                <a:ea typeface="Gilroy ExtraBold"/>
                <a:cs typeface="Gilroy ExtraBold"/>
              </a:rPr>
              <a:t>una voluntad cada vez mayor de vivirla</a:t>
            </a:r>
            <a:r>
              <a:rPr lang="es-ES" sz="2800" b="1" dirty="0">
                <a:effectLst/>
                <a:latin typeface="Gilroy ExtraBold"/>
                <a:ea typeface="Gilroy ExtraBold"/>
                <a:cs typeface="Gilroy ExtraBold"/>
              </a:rPr>
              <a:t>, </a:t>
            </a:r>
            <a:r>
              <a:rPr lang="es-ES" sz="2800" b="1" dirty="0" err="1">
                <a:effectLst/>
                <a:latin typeface="Gilroy ExtraBold"/>
                <a:ea typeface="Gilroy ExtraBold"/>
                <a:cs typeface="Gilroy ExtraBold"/>
              </a:rPr>
              <a:t>para cumplir la propia </a:t>
            </a:r>
            <a:r>
              <a:rPr lang="es-ES" sz="2800" b="1" dirty="0">
                <a:effectLst/>
                <a:latin typeface="Gilroy ExtraBold"/>
                <a:ea typeface="Gilroy ExtraBold"/>
                <a:cs typeface="Gilroy ExtraBold"/>
              </a:rPr>
              <a:t>misión".    </a:t>
            </a:r>
            <a:r>
              <a:rPr lang="es-ES" sz="2400" b="1" i="1" dirty="0">
                <a:effectLst/>
                <a:latin typeface="Gilroy ExtraBold"/>
                <a:ea typeface="Gilroy ExtraBold"/>
                <a:cs typeface="Gilroy ExtraBold"/>
              </a:rPr>
              <a:t>(</a:t>
            </a:r>
            <a:r>
              <a:rPr lang="es-ES" sz="2400" b="1" i="1" dirty="0" err="1">
                <a:effectLst/>
                <a:latin typeface="Gilroy ExtraBold"/>
                <a:ea typeface="Gilroy ExtraBold"/>
                <a:cs typeface="Gilroy ExtraBold"/>
              </a:rPr>
              <a:t>Ref</a:t>
            </a:r>
            <a:r>
              <a:rPr lang="es-ES" sz="2400" b="1" i="1" dirty="0">
                <a:effectLst/>
                <a:latin typeface="Gilroy ExtraBold"/>
                <a:ea typeface="Gilroy ExtraBold"/>
                <a:cs typeface="Gilroy ExtraBold"/>
              </a:rPr>
              <a:t>: Christi </a:t>
            </a:r>
            <a:r>
              <a:rPr lang="es-ES" sz="2400" b="1" i="1" dirty="0" err="1">
                <a:effectLst/>
                <a:latin typeface="Gilroy ExtraBold"/>
                <a:ea typeface="Gilroy ExtraBold"/>
                <a:cs typeface="Gilroy ExtraBold"/>
              </a:rPr>
              <a:t>Fidelis Laici</a:t>
            </a:r>
            <a:r>
              <a:rPr lang="es-ES" sz="2400" b="1" i="1" dirty="0">
                <a:effectLst/>
                <a:latin typeface="Gilroy ExtraBold"/>
                <a:ea typeface="Gilroy ExtraBold"/>
                <a:cs typeface="Gilroy ExtraBold"/>
              </a:rPr>
              <a:t>, JPII 1988)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63556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B1A7B519-9129-5999-EAB8-8B0102B77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8EEB1240-FEC3-F440-1CED-4B49FB9F3B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Llevar a la práctica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76D35D94-4E3B-64F4-D3AB-410C6D4E7B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FAC56A88-A113-9156-7AA4-EA50EF2F7E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7D072B-417A-9D6A-AA64-273072C6BDD6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Formación y espiritualidad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14289-D299-7436-18C7-8355F229EE32}"/>
              </a:ext>
            </a:extLst>
          </p:cNvPr>
          <p:cNvSpPr txBox="1"/>
          <p:nvPr/>
        </p:nvSpPr>
        <p:spPr>
          <a:xfrm>
            <a:off x="1073600" y="1980098"/>
            <a:ext cx="9325193" cy="388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dirty="0" err="1">
                <a:latin typeface="Gilroy ExtraBold"/>
                <a:ea typeface="Gilroy ExtraBold"/>
                <a:cs typeface="Gilroy ExtraBold"/>
              </a:rPr>
              <a:t> Alimentación espiritual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no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somos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seres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humanos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perfectos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 humildemente necesitamos alimento 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espiritual.</a:t>
            </a:r>
            <a:endParaRPr lang="es-ES" sz="1800" dirty="0">
              <a:latin typeface="Gilroy ExtraBold"/>
              <a:ea typeface="Gilroy ExtraBold"/>
              <a:cs typeface="Gilroy ExtraBold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mantén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conexión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permanece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en la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gracia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Dios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Esto se hace posible con la unión constante con Dios a través 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de:</a:t>
            </a:r>
            <a:endParaRPr lang="es-ES" sz="1800" dirty="0">
              <a:solidFill>
                <a:srgbClr val="000000"/>
              </a:solidFill>
              <a:effectLst/>
              <a:latin typeface="Gilroy ExtraBold"/>
              <a:ea typeface="Gilroy ExtraBold"/>
              <a:cs typeface="Gilroy ExtraBold"/>
            </a:endParaRPr>
          </a:p>
          <a:p>
            <a:pPr lvl="6"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	oración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, </a:t>
            </a:r>
          </a:p>
          <a:p>
            <a:pPr lvl="6"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	vida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sacramental, y </a:t>
            </a:r>
          </a:p>
          <a:p>
            <a:pPr lvl="6"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	conciencia para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hacer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el bien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30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028A2EB4-B86C-80BE-63D2-EA509003A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4E2A9B61-6113-15D4-C78B-4A3493B19E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Llevar a la práctica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868DD10F-64F0-8587-C1E7-141C6D0BD1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19B4F5E0-6503-CBE8-FBEA-BCE667A9BF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830B77-353D-D938-4A69-2DBA4BF8EAC7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Formación y espiritualidad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3AEA8-4359-BFD1-B3E3-DFA8A3F35785}"/>
              </a:ext>
            </a:extLst>
          </p:cNvPr>
          <p:cNvSpPr txBox="1"/>
          <p:nvPr/>
        </p:nvSpPr>
        <p:spPr>
          <a:xfrm>
            <a:off x="933900" y="1980098"/>
            <a:ext cx="9325193" cy="3408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 Plan de </a:t>
            </a:r>
            <a:r>
              <a:rPr lang="es-ES" sz="2800" b="1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formación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Debe prepararse un plan de formación 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sólido</a:t>
            </a:r>
            <a:endParaRPr lang="es-ES" sz="1800" dirty="0">
              <a:solidFill>
                <a:srgbClr val="000000"/>
              </a:solidFill>
              <a:effectLst/>
              <a:latin typeface="Gilroy ExtraBold"/>
              <a:ea typeface="Gilroy ExtraBold"/>
              <a:cs typeface="Gilroy ExtraBold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en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sinodalidad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 por un equipo capaz de 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formadores</a:t>
            </a:r>
            <a:r>
              <a:rPr lang="es-ES" sz="1800" dirty="0">
                <a:latin typeface="Gilroy ExtraBold"/>
                <a:ea typeface="Gilroy ExtraBold"/>
                <a:cs typeface="Gilroy ExtraBold"/>
              </a:rPr>
              <a:t>.</a:t>
            </a:r>
            <a:endParaRPr lang="es-ES" sz="1800" dirty="0">
              <a:solidFill>
                <a:srgbClr val="000000"/>
              </a:solidFill>
              <a:effectLst/>
              <a:latin typeface="Gilroy ExtraBold"/>
              <a:ea typeface="Gilroy ExtraBold"/>
              <a:cs typeface="Gilroy ExtraBold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	desarrollo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temas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para la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formación en los que los artículos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PVA sean referencias principales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	junto con los documentos pertinentes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la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Iglesia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de la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Familia Salesiana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	Esto lleva a los 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miembros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 la reflexión y al alimento espiritual.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56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7E52033A-C64E-EC32-1EDC-42D8A9254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75CBDA93-6501-5417-367B-603A59A04D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Llevar a la práctica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90B8D3A2-A9F4-A6B4-E4EE-5B4F3493D1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54248195-A9DC-8437-98D4-819AA222E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F0CF9-179D-7499-7273-0CEC772EB9DA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Formación y espiritualidad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885CA-9542-0873-31AB-65E92115DF9B}"/>
              </a:ext>
            </a:extLst>
          </p:cNvPr>
          <p:cNvSpPr txBox="1"/>
          <p:nvPr/>
        </p:nvSpPr>
        <p:spPr>
          <a:xfrm>
            <a:off x="933900" y="1980098"/>
            <a:ext cx="9325193" cy="4297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dirty="0">
                <a:latin typeface="Gilroy ExtraBold"/>
                <a:ea typeface="Gilroy ExtraBold"/>
                <a:cs typeface="Gilroy ExtraBold"/>
              </a:rPr>
              <a:t> Buenas </a:t>
            </a:r>
            <a:r>
              <a:rPr lang="es-ES" sz="2800" b="1" dirty="0" err="1">
                <a:latin typeface="Gilroy ExtraBold"/>
                <a:ea typeface="Gilroy ExtraBold"/>
                <a:cs typeface="Gilroy ExtraBold"/>
              </a:rPr>
              <a:t>prácticas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Programa de formación que produce 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miembros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calidad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	- fieles a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vocación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comprometidos a llevar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 cabo la misión en favor de los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jóvenes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s-ES" sz="1800" i="1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	no podemos dar lo </a:t>
            </a:r>
            <a:r>
              <a:rPr lang="es-ES" sz="1800" i="1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que </a:t>
            </a:r>
            <a:r>
              <a:rPr lang="es-ES" sz="1800" i="1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no tenemos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".  </a:t>
            </a:r>
          </a:p>
          <a:p>
            <a:pPr marL="2857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 err="1">
                <a:latin typeface="Gilroy ExtraBold"/>
                <a:ea typeface="Gilroy ExtraBold"/>
                <a:cs typeface="Gilroy ExtraBold"/>
              </a:rPr>
              <a:t>Como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Don Bosco,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hay seguridad de que tenemos cosas buenas que ofrecerles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 </a:t>
            </a:r>
          </a:p>
          <a:p>
            <a:pPr marL="2857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Las Orientaciones para la Formación existentes estipulan claramente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necesidad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integrar los cuatro pilares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que son el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conocer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, el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hacer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, el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ser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el vivir en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comunión con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las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tres dimensiones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humana,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cristiana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,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salesiana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la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formación de 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un </a:t>
            </a:r>
            <a:r>
              <a:rPr lang="es-ES" sz="18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Salesiano Cooperador</a:t>
            </a:r>
            <a:r>
              <a:rPr lang="es-ES" sz="18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A119B2ED-7CF7-A4A3-1FEB-A9E8DD1A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5A8D69D8-1C3C-0C0C-6CCD-AF120A0F3E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Llevar a la práctica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E05F8C4C-5ED4-6306-8C9B-8E3D00158B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CA62AF43-A838-6997-14B8-0743B62E2B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017206-C9B3-5421-98B3-9F365952EACA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Formación y espiritualidad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78B6D2-ADD9-6265-E828-4AF80295DD21}"/>
              </a:ext>
            </a:extLst>
          </p:cNvPr>
          <p:cNvSpPr txBox="1"/>
          <p:nvPr/>
        </p:nvSpPr>
        <p:spPr>
          <a:xfrm>
            <a:off x="933900" y="1980098"/>
            <a:ext cx="9325193" cy="414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dirty="0">
                <a:latin typeface="Gilroy ExtraBold"/>
                <a:ea typeface="Gilroy ExtraBold"/>
                <a:cs typeface="Gilroy ExtraBold"/>
              </a:rPr>
              <a:t> Buenas </a:t>
            </a:r>
            <a:r>
              <a:rPr lang="es-ES" sz="2800" b="1" dirty="0" err="1">
                <a:latin typeface="Gilroy ExtraBold"/>
                <a:ea typeface="Gilroy ExtraBold"/>
                <a:cs typeface="Gilroy ExtraBold"/>
              </a:rPr>
              <a:t>prácticas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 formación es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una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actividad continua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en la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Asociación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 a la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que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dedicamos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recursos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(tiempo,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talento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tesoros) para garantizar que se encuentre entre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las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prioridades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Creemos que el aprendizaje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es un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proceso que dura toda la vida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, por tanto,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un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humilde empeño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individual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de grupo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 Asociación da cabida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 la formación de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formadores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Aparte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del propio Programa de Formación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la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Asociación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en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todos los niveles, aprovechamos también las oportunidades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aportación y las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actividades puestas a nuestra disposición por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Familia Salesiana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la </a:t>
            </a:r>
            <a:r>
              <a:rPr lang="es-ES" sz="20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Iglesia en </a:t>
            </a:r>
            <a:r>
              <a:rPr lang="es-ES" sz="20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general.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14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C7D0A771-4CAF-3BE5-2795-3FB9DDF77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A739AC19-52A1-F0F6-0C69-0B1A48E0E6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Conclusión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EFD2895D-46AC-7099-C0CF-0E7DB64FDD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E3FB64AC-F9F0-125B-3ED1-E6A7E226D0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F9882B-65C1-1A35-AB07-6C039399DACC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Formación y espiritualidad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864B7-D973-8601-CD52-D1ECFA02AA88}"/>
              </a:ext>
            </a:extLst>
          </p:cNvPr>
          <p:cNvSpPr txBox="1"/>
          <p:nvPr/>
        </p:nvSpPr>
        <p:spPr>
          <a:xfrm>
            <a:off x="933900" y="1980098"/>
            <a:ext cx="9325193" cy="3441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 Formación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Espiritualidad se unen para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servir como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columna vertebral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línea vital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la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Asociación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Es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un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esfuerzo combinado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los Miembros, los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Formadores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, la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Asociación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, la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Familia Salesiana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, la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Iglesia en general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los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Jóvenes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en el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apostolado juvenil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Existen disposiciones </a:t>
            </a:r>
            <a:r>
              <a:rPr lang="es-ES" sz="2400" dirty="0" smtClean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tanto en el PVA como en la Carta de la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Familia Salesiana para apoyar el esfuerzo y, por lo tanto, tienen todas las razones para comprometerse en esta animación.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84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FD3729B7-DD46-5E16-7648-6A0E523D7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394D3257-2E23-F67C-77A4-345D2FD5C1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Conclusión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1ED37591-C0D0-08AA-955D-612D922B6D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8252B120-072F-41FD-E6A9-F051C5436F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2B2CB8-E991-94F8-9BBC-C942CB46C382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Formación y espiritualidad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50820-ABE0-861A-162B-D62F6D6C6DC6}"/>
              </a:ext>
            </a:extLst>
          </p:cNvPr>
          <p:cNvSpPr txBox="1"/>
          <p:nvPr/>
        </p:nvSpPr>
        <p:spPr>
          <a:xfrm>
            <a:off x="933900" y="1980098"/>
            <a:ext cx="9325193" cy="285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 Como una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actividad dinámica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, la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Asociación se asegura de llegar a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las plenas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potencialidades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de los Miembros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para convertirse en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futuros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formadores y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continuar viviendo la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Espiritualidad Salesiana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en las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circunstancias diarias donde hay oportunidades con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y para los </a:t>
            </a:r>
            <a:r>
              <a:rPr lang="es-ES" sz="2400" dirty="0" err="1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jóvenes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. Anclamos nuestro deseo de servir sin cesar en el Evangelio de Mateo 9:37 "...la mies es mucha </a:t>
            </a:r>
            <a:r>
              <a:rPr lang="es-ES" sz="2400" dirty="0" smtClean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pero 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los obreros </a:t>
            </a:r>
            <a:r>
              <a:rPr lang="es-ES" sz="2400" dirty="0" smtClean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son pocos</a:t>
            </a:r>
            <a:r>
              <a:rPr lang="es-ES" sz="2400" dirty="0">
                <a:solidFill>
                  <a:srgbClr val="000000"/>
                </a:solidFill>
                <a:effectLst/>
                <a:latin typeface="Gilroy ExtraBold"/>
                <a:ea typeface="Gilroy ExtraBold"/>
                <a:cs typeface="Gilroy ExtraBold"/>
              </a:rPr>
              <a:t>".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5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81FD6F08-7930-1D14-B1B7-C2C79FCF3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D2915A9F-B3E5-DED9-B41E-AD3396A4BD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45" y="123087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Guía de reflexión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AB5340E4-396E-41E9-96A4-F30FA19715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844C4E8B-33BB-BEC7-6BAE-CF837C85E6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61205E-FD26-CFC4-4750-EB2FDDA597AF}"/>
              </a:ext>
            </a:extLst>
          </p:cNvPr>
          <p:cNvSpPr txBox="1"/>
          <p:nvPr/>
        </p:nvSpPr>
        <p:spPr>
          <a:xfrm>
            <a:off x="323480" y="1099981"/>
            <a:ext cx="9478297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Gilroy Light"/>
                <a:ea typeface="Gilroy Light"/>
                <a:cs typeface="Gilroy Light"/>
              </a:rPr>
              <a:t>Formación y espiritualidad</a:t>
            </a:r>
            <a:endParaRPr lang="en-US" sz="4000" dirty="0">
              <a:latin typeface="Gilroy Light"/>
              <a:ea typeface="Gilroy Light"/>
              <a:cs typeface="Gilroy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68B0F-5EC4-3149-2D06-C8BA54C5C1D3}"/>
              </a:ext>
            </a:extLst>
          </p:cNvPr>
          <p:cNvSpPr txBox="1"/>
          <p:nvPr/>
        </p:nvSpPr>
        <p:spPr>
          <a:xfrm>
            <a:off x="933900" y="1980098"/>
            <a:ext cx="9325193" cy="3280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>
                <a:effectLst/>
                <a:latin typeface="Gilroy Light"/>
                <a:ea typeface="Gilroy Light"/>
                <a:cs typeface="Gilroy Light"/>
              </a:rPr>
              <a:t> ¿Cuáles son mis aportaciones al someterme a la formación inicial y permanente?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>
                <a:effectLst/>
                <a:latin typeface="Gilroy Light"/>
                <a:ea typeface="Gilroy Light"/>
                <a:cs typeface="Gilroy Light"/>
              </a:rPr>
              <a:t>¿Cómo colaboro con el responsable de Formación (Delegados y Formador Laico)?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>
                <a:effectLst/>
                <a:latin typeface="Gilroy Light"/>
                <a:ea typeface="Gilroy Light"/>
                <a:cs typeface="Gilroy Light"/>
              </a:rPr>
              <a:t>¿Cómo me preparo para ser un futuro Formador de la Asociación?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US" sz="2400" dirty="0">
                <a:effectLst/>
                <a:latin typeface="Gilroy Light"/>
                <a:ea typeface="Gilroy Light"/>
                <a:cs typeface="Gilroy Light"/>
              </a:rPr>
              <a:t>¿Cómo traduzco en mis acciones el don de la Espiritualidad que he recibido de la Formación?</a:t>
            </a:r>
          </a:p>
        </p:txBody>
      </p:sp>
    </p:spTree>
    <p:extLst>
      <p:ext uri="{BB962C8B-B14F-4D97-AF65-F5344CB8AC3E}">
        <p14:creationId xmlns:p14="http://schemas.microsoft.com/office/powerpoint/2010/main" val="171830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>
          <a:extLst>
            <a:ext uri="{FF2B5EF4-FFF2-40B4-BE49-F238E27FC236}">
              <a16:creationId xmlns:a16="http://schemas.microsoft.com/office/drawing/2014/main" id="{6FC9D326-4359-C8A8-840E-163B658AE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>
            <a:extLst>
              <a:ext uri="{FF2B5EF4-FFF2-40B4-BE49-F238E27FC236}">
                <a16:creationId xmlns:a16="http://schemas.microsoft.com/office/drawing/2014/main" id="{D7FBF0E3-354F-82E7-48ED-4A7162F020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8439" y="2544392"/>
            <a:ext cx="8583561" cy="35265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lnSpc>
                <a:spcPct val="107000"/>
              </a:lnSpc>
              <a:buSzPct val="266666"/>
            </a:pPr>
            <a:r>
              <a:rPr lang="es-ES" sz="3200" dirty="0">
                <a:effectLst/>
                <a:latin typeface="Gilroy ExtraBold"/>
                <a:ea typeface="Gilroy ExtraBold"/>
                <a:cs typeface="Gilroy ExtraBold"/>
              </a:rPr>
              <a:t>El </a:t>
            </a:r>
            <a:r>
              <a:rPr lang="es-ES" sz="3200" dirty="0" err="1">
                <a:effectLst/>
                <a:latin typeface="Gilroy ExtraBold"/>
                <a:ea typeface="Gilroy ExtraBold"/>
                <a:cs typeface="Gilroy ExtraBold"/>
              </a:rPr>
              <a:t>proceso</a:t>
            </a:r>
            <a:r>
              <a:rPr lang="es-ES" sz="3200" dirty="0">
                <a:effectLst/>
                <a:latin typeface="Gilroy ExtraBold"/>
                <a:ea typeface="Gilroy ExtraBold"/>
                <a:cs typeface="Gilroy ExtraBold"/>
              </a:rPr>
              <a:t> de </a:t>
            </a:r>
            <a:r>
              <a:rPr lang="es-ES" sz="3200" dirty="0" err="1">
                <a:effectLst/>
                <a:latin typeface="Gilroy ExtraBold"/>
                <a:ea typeface="Gilroy ExtraBold"/>
                <a:cs typeface="Gilroy ExtraBold"/>
              </a:rPr>
              <a:t>formación debe traducir la </a:t>
            </a:r>
            <a:r>
              <a:rPr lang="es-ES" sz="3200" dirty="0">
                <a:effectLst/>
                <a:latin typeface="Gilroy ExtraBold"/>
                <a:ea typeface="Gilroy ExtraBold"/>
                <a:cs typeface="Gilroy ExtraBold"/>
              </a:rPr>
              <a:t>vivencia </a:t>
            </a:r>
            <a:r>
              <a:rPr lang="es-ES" sz="3200" dirty="0" err="1">
                <a:effectLst/>
                <a:latin typeface="Gilroy ExtraBold"/>
                <a:ea typeface="Gilroy ExtraBold"/>
                <a:cs typeface="Gilroy ExtraBold"/>
              </a:rPr>
              <a:t>de la vida personal </a:t>
            </a:r>
            <a:r>
              <a:rPr lang="es-ES" sz="3200" dirty="0">
                <a:effectLst/>
                <a:latin typeface="Gilroy ExtraBold"/>
                <a:ea typeface="Gilroy ExtraBold"/>
                <a:cs typeface="Gilroy ExtraBold"/>
              </a:rPr>
              <a:t>en total </a:t>
            </a:r>
            <a:r>
              <a:rPr lang="es-ES" sz="3200" dirty="0" err="1">
                <a:effectLst/>
                <a:latin typeface="Gilroy ExtraBold"/>
                <a:ea typeface="Gilroy ExtraBold"/>
                <a:cs typeface="Gilroy ExtraBold"/>
              </a:rPr>
              <a:t>integración con la espiritualidad</a:t>
            </a:r>
            <a:r>
              <a:rPr lang="es-ES" sz="3200" dirty="0">
                <a:effectLst/>
                <a:latin typeface="Gilroy ExtraBold"/>
                <a:ea typeface="Gilroy ExtraBold"/>
                <a:cs typeface="Gilroy ExtraBold"/>
              </a:rPr>
              <a:t>.  La espiritualidad es </a:t>
            </a:r>
            <a:r>
              <a:rPr lang="es-ES" sz="3200" dirty="0" smtClean="0">
                <a:effectLst/>
                <a:latin typeface="Gilroy ExtraBold"/>
                <a:ea typeface="Gilroy ExtraBold"/>
                <a:cs typeface="Gilroy ExtraBold"/>
              </a:rPr>
              <a:t>el aporte </a:t>
            </a:r>
            <a:r>
              <a:rPr lang="es-ES" sz="3200" dirty="0">
                <a:effectLst/>
                <a:latin typeface="Gilroy ExtraBold"/>
                <a:ea typeface="Gilroy ExtraBold"/>
                <a:cs typeface="Gilroy ExtraBold"/>
              </a:rPr>
              <a:t>principal </a:t>
            </a:r>
            <a:r>
              <a:rPr lang="es-ES" sz="3200" dirty="0" smtClean="0">
                <a:effectLst/>
                <a:latin typeface="Gilroy ExtraBold"/>
                <a:ea typeface="Gilroy ExtraBold"/>
                <a:cs typeface="Gilroy ExtraBold"/>
              </a:rPr>
              <a:t>que </a:t>
            </a:r>
            <a:r>
              <a:rPr lang="es-ES" sz="3200" dirty="0">
                <a:effectLst/>
                <a:latin typeface="Gilroy ExtraBold"/>
                <a:ea typeface="Gilroy ExtraBold"/>
                <a:cs typeface="Gilroy ExtraBold"/>
              </a:rPr>
              <a:t>se realiza en el proceso formativo y conforma una persona integralmente dotada para la Iglesia y la humanidad. </a:t>
            </a:r>
            <a:endParaRPr sz="2000" dirty="0"/>
          </a:p>
        </p:txBody>
      </p:sp>
      <p:sp>
        <p:nvSpPr>
          <p:cNvPr id="234" name="Google Shape;234;p30">
            <a:extLst>
              <a:ext uri="{FF2B5EF4-FFF2-40B4-BE49-F238E27FC236}">
                <a16:creationId xmlns:a16="http://schemas.microsoft.com/office/drawing/2014/main" id="{B2B4EA7B-7E70-1E07-1252-D3A87EE013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>
            <a:extLst>
              <a:ext uri="{FF2B5EF4-FFF2-40B4-BE49-F238E27FC236}">
                <a16:creationId xmlns:a16="http://schemas.microsoft.com/office/drawing/2014/main" id="{462D9C54-F4AB-FFCC-DDFF-927761DED882}"/>
              </a:ext>
            </a:extLst>
          </p:cNvPr>
          <p:cNvSpPr txBox="1"/>
          <p:nvPr/>
        </p:nvSpPr>
        <p:spPr>
          <a:xfrm>
            <a:off x="1018571" y="300942"/>
            <a:ext cx="78145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/>
              <a:t>Formación y espiritualidad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0" descr="Diagrama&#10;&#10;Descripción generada automáticamente">
            <a:extLst>
              <a:ext uri="{FF2B5EF4-FFF2-40B4-BE49-F238E27FC236}">
                <a16:creationId xmlns:a16="http://schemas.microsoft.com/office/drawing/2014/main" id="{479E071B-A571-33B7-E807-54A7DEC577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3;p30">
            <a:extLst>
              <a:ext uri="{FF2B5EF4-FFF2-40B4-BE49-F238E27FC236}">
                <a16:creationId xmlns:a16="http://schemas.microsoft.com/office/drawing/2014/main" id="{CD06DF54-888D-87D0-E6AE-DE506F8D6497}"/>
              </a:ext>
            </a:extLst>
          </p:cNvPr>
          <p:cNvSpPr txBox="1">
            <a:spLocks/>
          </p:cNvSpPr>
          <p:nvPr/>
        </p:nvSpPr>
        <p:spPr>
          <a:xfrm>
            <a:off x="792966" y="983316"/>
            <a:ext cx="9360310" cy="1738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buSzPct val="266666"/>
            </a:pPr>
            <a:r>
              <a:rPr lang="en-GB" sz="2800" dirty="0">
                <a:latin typeface="Gilroy ExtraBold"/>
                <a:ea typeface="Gilroy ExtraBold"/>
                <a:cs typeface="Gilroy ExtraBold"/>
              </a:rPr>
              <a:t>A través del proceso de Formación, el Salesiano Cooperador recibe el don de la Espiritualidad.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000" dirty="0"/>
          </a:p>
        </p:txBody>
      </p:sp>
      <p:pic>
        <p:nvPicPr>
          <p:cNvPr id="4" name="Picture 4" descr="Word Spirituality Stock Illustrations – 1,895 Word Spirituality Stock  Illustrations, Vectors &amp;amp; Clipart - Dreamstime">
            <a:extLst>
              <a:ext uri="{FF2B5EF4-FFF2-40B4-BE49-F238E27FC236}">
                <a16:creationId xmlns:a16="http://schemas.microsoft.com/office/drawing/2014/main" id="{3D0BA5DE-FB5A-5781-F69F-80150F19C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66" y="3243263"/>
            <a:ext cx="2704688" cy="1830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11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378638" y="650096"/>
            <a:ext cx="8952175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¿Qué dice el PVA sobre la formación y la espiritualidad?</a:t>
            </a:r>
            <a:endParaRPr sz="4000" dirty="0"/>
          </a:p>
        </p:txBody>
      </p:sp>
      <p:sp>
        <p:nvSpPr>
          <p:cNvPr id="242" name="Google Shape;242;p31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92ABB174-77DA-EB16-4048-6B1D077E29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D457B-06B5-2854-65F9-AD6B7E2BD392}"/>
              </a:ext>
            </a:extLst>
          </p:cNvPr>
          <p:cNvSpPr txBox="1"/>
          <p:nvPr/>
        </p:nvSpPr>
        <p:spPr>
          <a:xfrm>
            <a:off x="658761" y="2016604"/>
            <a:ext cx="8672052" cy="1977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Capítulo V </a:t>
            </a:r>
            <a:r>
              <a:rPr lang="es-ES" sz="2400" dirty="0">
                <a:latin typeface="Gilroy Light"/>
                <a:ea typeface="Gilroy Light"/>
                <a:cs typeface="Gilroy Light"/>
              </a:rPr>
              <a:t>del </a:t>
            </a:r>
            <a:r>
              <a:rPr lang="es-ES" sz="2400" dirty="0" smtClean="0">
                <a:latin typeface="Gilroy Light"/>
                <a:ea typeface="Gilroy Light"/>
                <a:cs typeface="Gilroy Light"/>
              </a:rPr>
              <a:t>Estatuto </a:t>
            </a:r>
            <a:r>
              <a:rPr lang="es-ES" sz="2400" dirty="0">
                <a:latin typeface="Gilroy Light"/>
                <a:ea typeface="Gilroy Light"/>
                <a:cs typeface="Gilroy Light"/>
              </a:rPr>
              <a:t>y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Capítulo IV del </a:t>
            </a: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Reglamento, del PVA</a:t>
            </a:r>
            <a:endParaRPr lang="es-ES" sz="2400" dirty="0">
              <a:effectLst/>
              <a:latin typeface="Gilroy Light"/>
              <a:ea typeface="Gilroy Light"/>
              <a:cs typeface="Gilroy Light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 El 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27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establece que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toda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persona que desee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formar parte de la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Asociación acepta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un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proceso de formación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.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610D7-4249-D27E-D47A-B4DF1C93093C}"/>
              </a:ext>
            </a:extLst>
          </p:cNvPr>
          <p:cNvSpPr txBox="1"/>
          <p:nvPr/>
        </p:nvSpPr>
        <p:spPr>
          <a:xfrm>
            <a:off x="2871019" y="3669987"/>
            <a:ext cx="6459794" cy="2895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Capítulo V </a:t>
            </a:r>
            <a:r>
              <a:rPr lang="es-ES" sz="2400" dirty="0">
                <a:latin typeface="Gilroy Light"/>
                <a:ea typeface="Gilroy Light"/>
                <a:cs typeface="Gilroy Light"/>
              </a:rPr>
              <a:t>del Estatuto del PVA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El 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29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establece que los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Salesianos Cooperadores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son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los primeros responsables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de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su propia formación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.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La Asociación promueve y apoya, la formación personal y grupal a través de la acción de </a:t>
            </a:r>
            <a:r>
              <a:rPr lang="es-ES" sz="2000" i="1" dirty="0">
                <a:latin typeface="Gilroy Light"/>
                <a:ea typeface="Gilroy Light"/>
                <a:cs typeface="Gilroy Light"/>
              </a:rPr>
              <a:t>los Salesianos Cooperadores cualificados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, Delegados y otros Miembros de la Familia Salesiana.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B164347B-B322-D41A-F8F4-ABBFADE9D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FD77EB9C-DDBF-9DF8-D41A-B91650D5F9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638" y="650096"/>
            <a:ext cx="8952175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¿Qué dice el PVA sobre la formación y la espiritualidad?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63D9C679-AAF2-F061-219B-63DD95E814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42A0502D-A55F-C5B1-5DDD-46FE124A43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1CE2A-3A07-F4C9-F013-73AD64376211}"/>
              </a:ext>
            </a:extLst>
          </p:cNvPr>
          <p:cNvSpPr txBox="1"/>
          <p:nvPr/>
        </p:nvSpPr>
        <p:spPr>
          <a:xfrm>
            <a:off x="872660" y="2018616"/>
            <a:ext cx="7964129" cy="1666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Capítulo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IV </a:t>
            </a: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del Reglamento del PVA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Los artículos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15-16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detallan las etapas del proceso de formación,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que son la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formación inicial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y la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formación continua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.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El 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17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habla de la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Formación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al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Servicio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del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Liderazgo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5E20C-5AA4-3C4B-CC49-827CB87058FB}"/>
              </a:ext>
            </a:extLst>
          </p:cNvPr>
          <p:cNvSpPr txBox="1"/>
          <p:nvPr/>
        </p:nvSpPr>
        <p:spPr>
          <a:xfrm>
            <a:off x="1022555" y="4137215"/>
            <a:ext cx="8701548" cy="2039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Capítulo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III </a:t>
            </a: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del Estatuto del PVA (también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capítulo 3 del Reglamento) : El Espíritu Salesiano de los Salesianos Cooperadores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El 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13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afirma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Guiado por el Espíritu Santo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, Don Bosco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vivió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y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transmitió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a los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miembros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... el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espíritu salesiano</a:t>
            </a:r>
            <a:r>
              <a:rPr lang="es-ES" sz="1400" i="1" dirty="0">
                <a:effectLst/>
                <a:latin typeface="Gilroy Light"/>
                <a:ea typeface="Gilroy Light"/>
                <a:cs typeface="Gilroy Light"/>
              </a:rPr>
              <a:t>. </a:t>
            </a:r>
            <a:r>
              <a:rPr lang="es-ES" sz="1400" dirty="0">
                <a:effectLst/>
                <a:latin typeface="Gilroy Light"/>
                <a:ea typeface="Gilroy Light"/>
                <a:cs typeface="Gilroy Light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1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D0D4DCAA-3938-312F-C0C6-B624BC8A1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42FA25A3-A6E4-63A4-DF82-CF9D0BDCDB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638" y="650096"/>
            <a:ext cx="8952175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¿Qué dice el PVA sobre la formación y la espiritualidad?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60148229-70A2-9F39-E969-EF35912359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C5A68C08-67C2-2671-470F-91577B0896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1A48C6-1EF3-85B0-7D3A-7A31A2B6456F}"/>
              </a:ext>
            </a:extLst>
          </p:cNvPr>
          <p:cNvSpPr txBox="1"/>
          <p:nvPr/>
        </p:nvSpPr>
        <p:spPr>
          <a:xfrm>
            <a:off x="378637" y="1797914"/>
            <a:ext cx="10849801" cy="4894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Capítulo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III </a:t>
            </a: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del Estatuto del PVA (también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capítulo 3 del Reglamento</a:t>
            </a: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):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El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Espíritu Salesiano de los Salesianos Cooperadores</a:t>
            </a: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endParaRPr lang="es-ES" sz="2000" dirty="0">
              <a:latin typeface="Gilroy Light"/>
              <a:ea typeface="Gilroy Light"/>
              <a:cs typeface="Gilroy Light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El 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14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describe el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espíritu salesiano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como un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don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del Señor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a la Iglesia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y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lo hace fructificar según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la propia condición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laical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o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ministerial del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miembro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.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Viviendo la espiritualidad salesiana,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el miembro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favorece una experiencia "práctica" de comunión </a:t>
            </a:r>
            <a:r>
              <a:rPr lang="es-ES" sz="2000" i="1" dirty="0" smtClean="0">
                <a:effectLst/>
                <a:latin typeface="Gilroy Light"/>
                <a:ea typeface="Gilroy Light"/>
                <a:cs typeface="Gilroy Light"/>
              </a:rPr>
              <a:t>eclesial</a:t>
            </a:r>
            <a:r>
              <a:rPr lang="es-ES" sz="2000" i="1" dirty="0">
                <a:latin typeface="Gilroy Light"/>
                <a:ea typeface="Gilroy Light"/>
                <a:cs typeface="Gilroy Light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El Salesiano Cooperador se encomienda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a la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Virgen Inmaculada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y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Auxiliadora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El 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15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subraya que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el corazón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del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Espíritu Salesiano es la caridad apostólica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y pastoral.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El 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16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destaca los recursos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interiores del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Cooperador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. 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Integran en </a:t>
            </a:r>
            <a:r>
              <a:rPr lang="es-ES" sz="2000" i="1" dirty="0" smtClean="0">
                <a:effectLst/>
                <a:latin typeface="Gilroy Light"/>
                <a:ea typeface="Gilroy Light"/>
                <a:cs typeface="Gilroy Light"/>
              </a:rPr>
              <a:t>sus</a:t>
            </a: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i="1" dirty="0" smtClean="0">
                <a:effectLst/>
                <a:latin typeface="Gilroy Light"/>
                <a:ea typeface="Gilroy Light"/>
                <a:cs typeface="Gilroy Light"/>
              </a:rPr>
              <a:t>vidas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"todo lo que es bueno" adoptando una postura de escucha...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1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52776C7F-35C8-3072-77EE-B8F9A265C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F9303447-63EF-2BBB-5CDB-1C2D7B2249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638" y="650096"/>
            <a:ext cx="8952175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¿Qué dice el PVA sobre la formación y la espiritualidad?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C60AA732-9823-06BD-371F-F18E42EF7B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1EAD1354-62B6-DCDD-5D0A-7272CDFF3C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CE714-3BBC-3693-AC87-976A5F99BDBE}"/>
              </a:ext>
            </a:extLst>
          </p:cNvPr>
          <p:cNvSpPr txBox="1"/>
          <p:nvPr/>
        </p:nvSpPr>
        <p:spPr>
          <a:xfrm>
            <a:off x="629265" y="1797914"/>
            <a:ext cx="10599174" cy="435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Capítulo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III </a:t>
            </a: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del Estatuto del PVA (también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capítulo 3 del Reglamento</a:t>
            </a: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):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El Espíritu Salesiano de los Salesianos Cooperadores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endParaRPr lang="es-ES" sz="2000" dirty="0">
              <a:effectLst/>
              <a:latin typeface="Gilroy Light"/>
              <a:ea typeface="Gilroy Light"/>
              <a:cs typeface="Gilroy Light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17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- Son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cooperadores quienes viven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como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buenos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cristianos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y </a:t>
            </a:r>
            <a:r>
              <a:rPr lang="es-ES" sz="2000" i="1" dirty="0" err="1">
                <a:effectLst/>
                <a:latin typeface="Gilroy Light"/>
                <a:ea typeface="Gilroy Light"/>
                <a:cs typeface="Gilroy Light"/>
              </a:rPr>
              <a:t>honrados </a:t>
            </a:r>
            <a:r>
              <a:rPr lang="es-ES" sz="2000" i="1" dirty="0">
                <a:effectLst/>
                <a:latin typeface="Gilroy Light"/>
                <a:ea typeface="Gilroy Light"/>
                <a:cs typeface="Gilroy Light"/>
              </a:rPr>
              <a:t>ciudadanos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El 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18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destaca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el papel central del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Sistema Preventivo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El 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19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nos dice que permanezcamos conectados con Jesucristo a través de la oración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, la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recepción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de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los Sacramentos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,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especialmente a través de la Eucaristía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marR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 err="1">
                <a:effectLst/>
                <a:latin typeface="Gilroy Light"/>
                <a:ea typeface="Gilroy Light"/>
                <a:cs typeface="Gilroy Light"/>
              </a:rPr>
              <a:t>El artículo </a:t>
            </a:r>
            <a:r>
              <a:rPr lang="es-ES" sz="2000" b="1" dirty="0">
                <a:effectLst/>
                <a:latin typeface="Gilroy Light"/>
                <a:ea typeface="Gilroy Light"/>
                <a:cs typeface="Gilroy Light"/>
              </a:rPr>
              <a:t>20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nos recuerda que nunca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estamos solos en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nuestro camino, sino que nos acompañan la Virgen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, San José y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todos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los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Santos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,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especialmente los que pertenecen a la Familia Salesiana.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4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67E02750-19F2-0924-21A6-3882334BC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7A092AB8-8D77-E0DD-009D-61E7500A5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638" y="650096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Profundización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AB7EA796-0CCD-1840-72C4-F3AD1C8CDE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C940AE2E-836A-DCC3-9550-79C07FA179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77638-3071-FBA8-D4CF-554C70F8E425}"/>
              </a:ext>
            </a:extLst>
          </p:cNvPr>
          <p:cNvSpPr txBox="1"/>
          <p:nvPr/>
        </p:nvSpPr>
        <p:spPr>
          <a:xfrm>
            <a:off x="629265" y="1797914"/>
            <a:ext cx="10599174" cy="362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¿Por qué formación y espiritualidad?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La formación es esencial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en la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vida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de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los Salesianos Cooperadores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.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Acompaña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a cada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miembro desde la preparación hasta la vivencia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de la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vocación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en total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coherencia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,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integrando las tres dimensiones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de la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vida espiritual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: humana, cristiana y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salesiana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.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latin typeface="Gilroy Light"/>
              <a:ea typeface="Gilroy Light"/>
              <a:cs typeface="Gilroy Light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La espiritualidad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,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es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el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núcleo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del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proceso de formación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.  Sirve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de motor que integra las tres dimensiones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para un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itinerario vital 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más </a:t>
            </a:r>
            <a:r>
              <a:rPr lang="es-ES" sz="2000" dirty="0" err="1">
                <a:effectLst/>
                <a:latin typeface="Gilroy Light"/>
                <a:ea typeface="Gilroy Light"/>
                <a:cs typeface="Gilroy Light"/>
              </a:rPr>
              <a:t>significativo</a:t>
            </a:r>
            <a:r>
              <a:rPr lang="es-ES" sz="2000" dirty="0">
                <a:effectLst/>
                <a:latin typeface="Gilroy Light"/>
                <a:ea typeface="Gilroy Light"/>
                <a:cs typeface="Gilroy Light"/>
              </a:rPr>
              <a:t>.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2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FFDF1EB0-850A-5067-FDEF-051E17855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>
            <a:extLst>
              <a:ext uri="{FF2B5EF4-FFF2-40B4-BE49-F238E27FC236}">
                <a16:creationId xmlns:a16="http://schemas.microsoft.com/office/drawing/2014/main" id="{6127A622-9D9B-DCE7-E96E-7CEB6E1F1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638" y="650096"/>
            <a:ext cx="9620768" cy="91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000" dirty="0"/>
              <a:t>Las etapas de la formación</a:t>
            </a:r>
            <a:endParaRPr sz="4000" dirty="0"/>
          </a:p>
        </p:txBody>
      </p:sp>
      <p:sp>
        <p:nvSpPr>
          <p:cNvPr id="242" name="Google Shape;242;p31">
            <a:extLst>
              <a:ext uri="{FF2B5EF4-FFF2-40B4-BE49-F238E27FC236}">
                <a16:creationId xmlns:a16="http://schemas.microsoft.com/office/drawing/2014/main" id="{12B724C4-DBC3-6C5C-1D2A-C40F985444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" name="Google Shape;295;p36" descr="Diagrama&#10;&#10;Descripción generada automáticamente">
            <a:extLst>
              <a:ext uri="{FF2B5EF4-FFF2-40B4-BE49-F238E27FC236}">
                <a16:creationId xmlns:a16="http://schemas.microsoft.com/office/drawing/2014/main" id="{EEB504D6-0E30-EC78-1A3A-5E426F1D56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3276" y="5680275"/>
            <a:ext cx="1478836" cy="1082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41;p31">
            <a:extLst>
              <a:ext uri="{FF2B5EF4-FFF2-40B4-BE49-F238E27FC236}">
                <a16:creationId xmlns:a16="http://schemas.microsoft.com/office/drawing/2014/main" id="{E91AB48D-AFA3-24DE-C621-351C500DD943}"/>
              </a:ext>
            </a:extLst>
          </p:cNvPr>
          <p:cNvSpPr txBox="1">
            <a:spLocks/>
          </p:cNvSpPr>
          <p:nvPr/>
        </p:nvSpPr>
        <p:spPr>
          <a:xfrm>
            <a:off x="1181437" y="1566051"/>
            <a:ext cx="9620768" cy="417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0" dirty="0"/>
              <a:t>Formación inicial -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La etapa inicial se facilita para la iniciación de un aspirante a miembro, donde tiene lugar la adquisición </a:t>
            </a: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de los conocimientos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y </a:t>
            </a:r>
            <a:r>
              <a:rPr lang="es-ES" sz="2400" dirty="0" smtClean="0">
                <a:effectLst/>
                <a:latin typeface="Gilroy Light"/>
                <a:ea typeface="Gilroy Light"/>
                <a:cs typeface="Gilroy Light"/>
              </a:rPr>
              <a:t>las capacidades </a:t>
            </a:r>
            <a:r>
              <a:rPr lang="es-ES" sz="2400" dirty="0">
                <a:effectLst/>
                <a:latin typeface="Gilroy Light"/>
                <a:ea typeface="Gilroy Light"/>
                <a:cs typeface="Gilroy Light"/>
              </a:rPr>
              <a:t>básicas.</a:t>
            </a:r>
          </a:p>
          <a:p>
            <a:endParaRPr lang="es-ES" sz="2400" b="0" dirty="0">
              <a:latin typeface="Gilroy Light"/>
            </a:endParaRPr>
          </a:p>
          <a:p>
            <a:r>
              <a:rPr lang="es-ES" sz="2400" b="0" dirty="0" err="1">
                <a:latin typeface="Gilroy Light"/>
              </a:rPr>
              <a:t>Objetivos </a:t>
            </a:r>
            <a:r>
              <a:rPr lang="es-ES" sz="2400" b="0" dirty="0">
                <a:latin typeface="Gilroy Light"/>
              </a:rPr>
              <a:t>de la </a:t>
            </a:r>
            <a:r>
              <a:rPr lang="es-ES" sz="2400" b="0" dirty="0" err="1">
                <a:latin typeface="Gilroy Light"/>
              </a:rPr>
              <a:t>etapa inicial </a:t>
            </a:r>
            <a:r>
              <a:rPr lang="es-ES" sz="2400" b="0" dirty="0">
                <a:latin typeface="Gilroy Light"/>
              </a:rPr>
              <a:t>de </a:t>
            </a:r>
            <a:r>
              <a:rPr lang="es-ES" sz="2400" b="0" dirty="0" err="1">
                <a:latin typeface="Gilroy Light"/>
              </a:rPr>
              <a:t>formación</a:t>
            </a:r>
            <a:r>
              <a:rPr lang="es-ES" sz="2400" b="0" dirty="0">
                <a:latin typeface="Gilroy Light"/>
              </a:rPr>
              <a:t>:</a:t>
            </a:r>
          </a:p>
          <a:p>
            <a:endParaRPr lang="es-ES" sz="2400" b="0" dirty="0">
              <a:latin typeface="Gilroy Light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Gilroy Light"/>
                <a:ea typeface="Gilroy Light"/>
                <a:cs typeface="Gilroy Light"/>
              </a:rPr>
              <a:t> 1) </a:t>
            </a:r>
            <a:r>
              <a:rPr lang="en-US" sz="1800" i="1" dirty="0">
                <a:effectLst/>
                <a:latin typeface="Gilroy Light"/>
                <a:ea typeface="Gilroy Light"/>
                <a:cs typeface="Gilroy Light"/>
              </a:rPr>
              <a:t>Comprender </a:t>
            </a: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su llamada bautismal a proclamar el Evangelio,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2) </a:t>
            </a:r>
            <a:r>
              <a:rPr lang="en-US" sz="1800" i="1" dirty="0">
                <a:effectLst/>
                <a:latin typeface="Gilroy Light"/>
                <a:ea typeface="Gilroy Light"/>
                <a:cs typeface="Gilroy Light"/>
              </a:rPr>
              <a:t>refinar </a:t>
            </a: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esa llamada dándole su propósito y dirección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3) </a:t>
            </a:r>
            <a:r>
              <a:rPr lang="en-US" sz="1800" i="1" dirty="0">
                <a:effectLst/>
                <a:latin typeface="Gilroy Light"/>
                <a:ea typeface="Gilroy Light"/>
                <a:cs typeface="Gilroy Light"/>
              </a:rPr>
              <a:t>especificar </a:t>
            </a: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la llamada precisando su dimensión salesiana,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4) adquirir un conocimiento suficiente del </a:t>
            </a:r>
            <a:r>
              <a:rPr lang="en-US" sz="1800" dirty="0" smtClean="0">
                <a:effectLst/>
                <a:latin typeface="Gilroy Light"/>
                <a:ea typeface="Gilroy Light"/>
                <a:cs typeface="Gilroy Light"/>
              </a:rPr>
              <a:t>PVA,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Gilroy Light"/>
                <a:ea typeface="Gilroy Light"/>
                <a:cs typeface="Gilroy Light"/>
              </a:rPr>
              <a:t>5) practicar la asimilación del Carisma Salesiano.</a:t>
            </a:r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4068076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E8B9900379A942A780F2DAAB3B434B" ma:contentTypeVersion="19" ma:contentTypeDescription="Crear nuevo documento." ma:contentTypeScope="" ma:versionID="7753e143fb20f41994db80cba9a10f5c">
  <xsd:schema xmlns:xsd="http://www.w3.org/2001/XMLSchema" xmlns:xs="http://www.w3.org/2001/XMLSchema" xmlns:p="http://schemas.microsoft.com/office/2006/metadata/properties" xmlns:ns2="5e026d42-b294-4acf-a6e5-341a92fcf7f7" xmlns:ns3="c93843bf-6cd2-4123-a966-948674cccab4" targetNamespace="http://schemas.microsoft.com/office/2006/metadata/properties" ma:root="true" ma:fieldsID="dd6ccbbc3d6a4031fdae633c4a512fb4" ns2:_="" ns3:_="">
    <xsd:import namespace="5e026d42-b294-4acf-a6e5-341a92fcf7f7"/>
    <xsd:import namespace="c93843bf-6cd2-4123-a966-948674ccca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Tama_x00f1_o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26d42-b294-4acf-a6e5-341a92fcf7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f965abb-6362-4ce4-ac4e-c703ec182305}" ma:internalName="TaxCatchAll" ma:showField="CatchAllData" ma:web="5e026d42-b294-4acf-a6e5-341a92fcf7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843bf-6cd2-4123-a966-948674cccab4" elementFormDefault="qualified">
    <xsd:import namespace="http://schemas.microsoft.com/office/2006/documentManagement/types"/>
    <xsd:import namespace="http://schemas.microsoft.com/office/infopath/2007/PartnerControls"/>
    <xsd:element name="Tama_x00f1_o" ma:index="10" nillable="true" ma:displayName="Tamaño" ma:internalName="Tama_x00f1_o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926262c4-5143-49c3-854c-de4bf521f9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ma_x00f1_o xmlns="c93843bf-6cd2-4123-a966-948674cccab4" xsi:nil="true"/>
    <lcf76f155ced4ddcb4097134ff3c332f xmlns="c93843bf-6cd2-4123-a966-948674cccab4">
      <Terms xmlns="http://schemas.microsoft.com/office/infopath/2007/PartnerControls"/>
    </lcf76f155ced4ddcb4097134ff3c332f>
    <TaxCatchAll xmlns="5e026d42-b294-4acf-a6e5-341a92fcf7f7" xsi:nil="true"/>
  </documentManagement>
</p:properties>
</file>

<file path=customXml/itemProps1.xml><?xml version="1.0" encoding="utf-8"?>
<ds:datastoreItem xmlns:ds="http://schemas.openxmlformats.org/officeDocument/2006/customXml" ds:itemID="{A9D7F63F-DAE0-4BE8-B133-CA41567678CA}"/>
</file>

<file path=customXml/itemProps2.xml><?xml version="1.0" encoding="utf-8"?>
<ds:datastoreItem xmlns:ds="http://schemas.openxmlformats.org/officeDocument/2006/customXml" ds:itemID="{6DC5097D-DA20-4B8D-8111-B184CF6D908C}"/>
</file>

<file path=customXml/itemProps3.xml><?xml version="1.0" encoding="utf-8"?>
<ds:datastoreItem xmlns:ds="http://schemas.openxmlformats.org/officeDocument/2006/customXml" ds:itemID="{EAD6CF4E-15AE-4C51-8689-627D4BA6C36B}"/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2062</Words>
  <Application>Microsoft Office PowerPoint</Application>
  <PresentationFormat>Widescreen</PresentationFormat>
  <Paragraphs>195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Times New Roman</vt:lpstr>
      <vt:lpstr>Gilroy Light</vt:lpstr>
      <vt:lpstr>Calibri</vt:lpstr>
      <vt:lpstr>Gilroy ExtraBold</vt:lpstr>
      <vt:lpstr>Tema de Office</vt:lpstr>
      <vt:lpstr>Apresentação do PowerPoint</vt:lpstr>
      <vt:lpstr>"La formación es el resultado del empeño y del esfuerzo de una persona que, también con la ayuda de otras personas, busca desarrollar armónicamente todas las dimensiones de su ser y cultivar y hacer fructificar sus capacidades y dones personales".      (Ref: ASC Orientaciones para la Formación, 2016)  </vt:lpstr>
      <vt:lpstr>El proceso de formación debe traducir la vivencia de la vida personal en total integración con la espiritualidad.  La espiritualidad es el aporte principal que se realiza en el proceso formativo y conforma una persona integralmente dotada para la Iglesia y la humanidad. </vt:lpstr>
      <vt:lpstr>¿Qué dice el PVA sobre la formación y la espiritualidad?</vt:lpstr>
      <vt:lpstr>¿Qué dice el PVA sobre la formación y la espiritualidad?</vt:lpstr>
      <vt:lpstr>¿Qué dice el PVA sobre la formación y la espiritualidad?</vt:lpstr>
      <vt:lpstr>¿Qué dice el PVA sobre la formación y la espiritualidad?</vt:lpstr>
      <vt:lpstr>Profundización</vt:lpstr>
      <vt:lpstr>Las etapas de la formación</vt:lpstr>
      <vt:lpstr>Las etapas de la formación</vt:lpstr>
      <vt:lpstr>Las etapas de la formación</vt:lpstr>
      <vt:lpstr>Las etapas de la formación</vt:lpstr>
      <vt:lpstr>Las etapas de la formación</vt:lpstr>
      <vt:lpstr>La espiritualidad salesiana</vt:lpstr>
      <vt:lpstr>La espiritualidad salesiana</vt:lpstr>
      <vt:lpstr>La espiritualidad salesiana</vt:lpstr>
      <vt:lpstr>La espiritualidad salesiana</vt:lpstr>
      <vt:lpstr>Llevar a la práctica</vt:lpstr>
      <vt:lpstr>Llevar a la práctica</vt:lpstr>
      <vt:lpstr>Llevar a la práctica</vt:lpstr>
      <vt:lpstr>Llevar a la práctica</vt:lpstr>
      <vt:lpstr>Llevar a la práctica</vt:lpstr>
      <vt:lpstr>Llevar a la práctica</vt:lpstr>
      <vt:lpstr>Conclusión</vt:lpstr>
      <vt:lpstr>Conclusión</vt:lpstr>
      <vt:lpstr>Guía de reflexión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Administrador León Salesianos Cooperadores</dc:creator>
  <cp:keywords>, docId:A534FF3428514E347CBFAD60FB632533</cp:keywords>
  <cp:lastModifiedBy>Usuário do Windows</cp:lastModifiedBy>
  <cp:revision>69</cp:revision>
  <cp:lastPrinted>2025-01-29T10:24:27Z</cp:lastPrinted>
  <dcterms:created xsi:type="dcterms:W3CDTF">2023-06-13T10:29:07Z</dcterms:created>
  <dcterms:modified xsi:type="dcterms:W3CDTF">2025-03-20T15:10:34Z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0x01010037E8B9900379A942A780F2DAAB3B434B</vt:lpwstr>
  </property>
  <property fmtid="{D5CDD505-2E9C-101B-9397-08002B2CF9AE}" pid="3" name="MediaServiceImageTags">
    <vt:lpwstr/>
  </property>
</Properties>
</file>